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3.xml" ContentType="application/vnd.openxmlformats-officedocument.theme+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bookmarkIdSeed="4">
  <p:sldMasterIdLst>
    <p:sldMasterId id="2147483771" r:id="rId1"/>
    <p:sldMasterId id="2147483773" r:id="rId2"/>
    <p:sldMasterId id="2147483775" r:id="rId3"/>
    <p:sldMasterId id="2147483784" r:id="rId4"/>
  </p:sldMasterIdLst>
  <p:notesMasterIdLst>
    <p:notesMasterId r:id="rId36"/>
  </p:notesMasterIdLst>
  <p:handoutMasterIdLst>
    <p:handoutMasterId r:id="rId37"/>
  </p:handoutMasterIdLst>
  <p:sldIdLst>
    <p:sldId id="4791" r:id="rId5"/>
    <p:sldId id="4826" r:id="rId6"/>
    <p:sldId id="4800" r:id="rId7"/>
    <p:sldId id="4828" r:id="rId8"/>
    <p:sldId id="4815" r:id="rId9"/>
    <p:sldId id="4812" r:id="rId10"/>
    <p:sldId id="278" r:id="rId11"/>
    <p:sldId id="271" r:id="rId12"/>
    <p:sldId id="260" r:id="rId13"/>
    <p:sldId id="4454" r:id="rId14"/>
    <p:sldId id="4455" r:id="rId15"/>
    <p:sldId id="4830" r:id="rId16"/>
    <p:sldId id="4436" r:id="rId17"/>
    <p:sldId id="4829" r:id="rId18"/>
    <p:sldId id="4819" r:id="rId19"/>
    <p:sldId id="4831" r:id="rId20"/>
    <p:sldId id="4818" r:id="rId21"/>
    <p:sldId id="4832" r:id="rId22"/>
    <p:sldId id="4833" r:id="rId23"/>
    <p:sldId id="4834" r:id="rId24"/>
    <p:sldId id="4827" r:id="rId25"/>
    <p:sldId id="4820" r:id="rId26"/>
    <p:sldId id="4801" r:id="rId27"/>
    <p:sldId id="4835" r:id="rId28"/>
    <p:sldId id="4816" r:id="rId29"/>
    <p:sldId id="4807" r:id="rId30"/>
    <p:sldId id="4809" r:id="rId31"/>
    <p:sldId id="4810" r:id="rId32"/>
    <p:sldId id="4811" r:id="rId33"/>
    <p:sldId id="4813" r:id="rId34"/>
    <p:sldId id="4814" r:id="rId35"/>
  </p:sldIdLst>
  <p:sldSz cx="12192000" cy="6858000"/>
  <p:notesSz cx="6888163" cy="100203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3" name="作成者" initials="A" lastIdx="1" clrIdx="2"/>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C6D9F1"/>
    <a:srgbClr val="F2DCDB"/>
    <a:srgbClr val="00A9EA"/>
    <a:srgbClr val="942825"/>
    <a:srgbClr val="0070C0"/>
    <a:srgbClr val="00B050"/>
    <a:srgbClr val="C0504D"/>
    <a:srgbClr val="FFFF99"/>
    <a:srgbClr val="E46C0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39D327E-A6C4-41B1-836D-A711B3BD112E}" v="19" dt="2021-12-09T01:55:59.290"/>
  </p1510:revLst>
</p1510:revInfo>
</file>

<file path=ppt/tableStyles.xml><?xml version="1.0" encoding="utf-8"?>
<a:tblStyleLst xmlns:a="http://schemas.openxmlformats.org/drawingml/2006/main" def="{5C22544A-7EE6-4342-B048-85BDC9FD1C3A}">
  <a:tblStyle styleId="{21E4AEA4-8DFA-4A89-87EB-49C32662AFE0}" styleName="中間スタイル 2 - アクセント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中間スタイル 2 - アクセント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35" autoAdjust="0"/>
    <p:restoredTop sz="96192" autoAdjust="0"/>
  </p:normalViewPr>
  <p:slideViewPr>
    <p:cSldViewPr snapToGrid="0">
      <p:cViewPr varScale="1">
        <p:scale>
          <a:sx n="98" d="100"/>
          <a:sy n="98" d="100"/>
        </p:scale>
        <p:origin x="110" y="91"/>
      </p:cViewPr>
      <p:guideLst/>
    </p:cSldViewPr>
  </p:slideViewPr>
  <p:notesTextViewPr>
    <p:cViewPr>
      <p:scale>
        <a:sx n="1" d="1"/>
        <a:sy n="1" d="1"/>
      </p:scale>
      <p:origin x="0" y="0"/>
    </p:cViewPr>
  </p:notesTextViewPr>
  <p:notesViewPr>
    <p:cSldViewPr snapToGrid="0">
      <p:cViewPr varScale="1">
        <p:scale>
          <a:sx n="59" d="100"/>
          <a:sy n="59" d="100"/>
        </p:scale>
        <p:origin x="3293" y="82"/>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presProps" Target="presProps.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handoutMaster" Target="handoutMasters/handoutMaster1.xml"/><Relationship Id="rId40"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microsoft.com/office/2015/10/relationships/revisionInfo" Target="revisionInfo.xml"/><Relationship Id="rId8" Type="http://schemas.openxmlformats.org/officeDocument/2006/relationships/slide" Target="slides/slide4.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commentAuthors" Target="commentAuthor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57612012"/>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1" y="0"/>
            <a:ext cx="2997999" cy="550936"/>
          </a:xfrm>
          <a:prstGeom prst="rect">
            <a:avLst/>
          </a:prstGeom>
        </p:spPr>
        <p:txBody>
          <a:bodyPr vert="horz" lIns="102084" tIns="51042" rIns="102084" bIns="51042" rtlCol="0"/>
          <a:lstStyle>
            <a:lvl1pPr algn="l">
              <a:defRPr sz="1400"/>
            </a:lvl1pPr>
          </a:lstStyle>
          <a:p>
            <a:endParaRPr kumimoji="1" lang="ja-JP" altLang="en-US"/>
          </a:p>
        </p:txBody>
      </p:sp>
      <p:sp>
        <p:nvSpPr>
          <p:cNvPr id="3" name="日付プレースホルダー 2"/>
          <p:cNvSpPr>
            <a:spLocks noGrp="1"/>
          </p:cNvSpPr>
          <p:nvPr>
            <p:ph type="dt" idx="1"/>
          </p:nvPr>
        </p:nvSpPr>
        <p:spPr>
          <a:xfrm>
            <a:off x="3918859" y="0"/>
            <a:ext cx="2997999" cy="550936"/>
          </a:xfrm>
          <a:prstGeom prst="rect">
            <a:avLst/>
          </a:prstGeom>
        </p:spPr>
        <p:txBody>
          <a:bodyPr vert="horz" lIns="102084" tIns="51042" rIns="102084" bIns="51042" rtlCol="0"/>
          <a:lstStyle>
            <a:lvl1pPr algn="r">
              <a:defRPr sz="1400"/>
            </a:lvl1pPr>
          </a:lstStyle>
          <a:p>
            <a:fld id="{97233860-C7E0-4157-A6A3-A29EEE78119E}" type="datetimeFigureOut">
              <a:rPr kumimoji="1" lang="ja-JP" altLang="en-US" smtClean="0"/>
              <a:t>2021/12/9</a:t>
            </a:fld>
            <a:endParaRPr kumimoji="1" lang="ja-JP" altLang="en-US"/>
          </a:p>
        </p:txBody>
      </p:sp>
      <p:sp>
        <p:nvSpPr>
          <p:cNvPr id="4" name="スライド イメージ プレースホルダー 3"/>
          <p:cNvSpPr>
            <a:spLocks noGrp="1" noRot="1" noChangeAspect="1"/>
          </p:cNvSpPr>
          <p:nvPr>
            <p:ph type="sldImg" idx="2"/>
          </p:nvPr>
        </p:nvSpPr>
        <p:spPr>
          <a:xfrm>
            <a:off x="166688" y="1373188"/>
            <a:ext cx="6584950" cy="3705225"/>
          </a:xfrm>
          <a:prstGeom prst="rect">
            <a:avLst/>
          </a:prstGeom>
          <a:noFill/>
          <a:ln w="12700">
            <a:solidFill>
              <a:prstClr val="black"/>
            </a:solidFill>
          </a:ln>
        </p:spPr>
        <p:txBody>
          <a:bodyPr vert="horz" lIns="102084" tIns="51042" rIns="102084" bIns="51042" rtlCol="0" anchor="ctr"/>
          <a:lstStyle/>
          <a:p>
            <a:endParaRPr lang="ja-JP" altLang="en-US"/>
          </a:p>
        </p:txBody>
      </p:sp>
      <p:sp>
        <p:nvSpPr>
          <p:cNvPr id="5" name="ノート プレースホルダー 4"/>
          <p:cNvSpPr>
            <a:spLocks noGrp="1"/>
          </p:cNvSpPr>
          <p:nvPr>
            <p:ph type="body" sz="quarter" idx="3"/>
          </p:nvPr>
        </p:nvSpPr>
        <p:spPr>
          <a:xfrm>
            <a:off x="691846" y="5284404"/>
            <a:ext cx="5534767" cy="4323603"/>
          </a:xfrm>
          <a:prstGeom prst="rect">
            <a:avLst/>
          </a:prstGeom>
        </p:spPr>
        <p:txBody>
          <a:bodyPr vert="horz" lIns="102084" tIns="51042" rIns="102084" bIns="51042"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1" y="10429645"/>
            <a:ext cx="2997999" cy="550935"/>
          </a:xfrm>
          <a:prstGeom prst="rect">
            <a:avLst/>
          </a:prstGeom>
        </p:spPr>
        <p:txBody>
          <a:bodyPr vert="horz" lIns="102084" tIns="51042" rIns="102084" bIns="51042" rtlCol="0" anchor="b"/>
          <a:lstStyle>
            <a:lvl1pPr algn="l">
              <a:defRPr sz="1400"/>
            </a:lvl1pPr>
          </a:lstStyle>
          <a:p>
            <a:endParaRPr kumimoji="1" lang="ja-JP" altLang="en-US"/>
          </a:p>
        </p:txBody>
      </p:sp>
      <p:sp>
        <p:nvSpPr>
          <p:cNvPr id="7" name="スライド番号プレースホルダー 6"/>
          <p:cNvSpPr>
            <a:spLocks noGrp="1"/>
          </p:cNvSpPr>
          <p:nvPr>
            <p:ph type="sldNum" sz="quarter" idx="5"/>
          </p:nvPr>
        </p:nvSpPr>
        <p:spPr>
          <a:xfrm>
            <a:off x="3918859" y="10429645"/>
            <a:ext cx="2997999" cy="550935"/>
          </a:xfrm>
          <a:prstGeom prst="rect">
            <a:avLst/>
          </a:prstGeom>
        </p:spPr>
        <p:txBody>
          <a:bodyPr vert="horz" lIns="102084" tIns="51042" rIns="102084" bIns="51042" rtlCol="0" anchor="b"/>
          <a:lstStyle>
            <a:lvl1pPr algn="r">
              <a:defRPr sz="1400"/>
            </a:lvl1pPr>
          </a:lstStyle>
          <a:p>
            <a:fld id="{D42097CF-03F3-49AB-A139-418579D092E0}" type="slidenum">
              <a:rPr kumimoji="1" lang="ja-JP" altLang="en-US" smtClean="0"/>
              <a:t>‹#›</a:t>
            </a:fld>
            <a:endParaRPr kumimoji="1" lang="ja-JP" altLang="en-US"/>
          </a:p>
        </p:txBody>
      </p:sp>
    </p:spTree>
    <p:extLst>
      <p:ext uri="{BB962C8B-B14F-4D97-AF65-F5344CB8AC3E}">
        <p14:creationId xmlns:p14="http://schemas.microsoft.com/office/powerpoint/2010/main" val="3763191100"/>
      </p:ext>
    </p:extLst>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A546C8BE-C258-492A-A0FE-EDACD70896D5}" type="slidenum">
              <a:rPr kumimoji="1" lang="ja-JP" altLang="en-US" smtClean="0"/>
              <a:t>13</a:t>
            </a:fld>
            <a:endParaRPr kumimoji="1" lang="ja-JP" altLang="en-US"/>
          </a:p>
        </p:txBody>
      </p:sp>
    </p:spTree>
    <p:extLst>
      <p:ext uri="{BB962C8B-B14F-4D97-AF65-F5344CB8AC3E}">
        <p14:creationId xmlns:p14="http://schemas.microsoft.com/office/powerpoint/2010/main" val="937960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タイトル スライド">
    <p:spTree>
      <p:nvGrpSpPr>
        <p:cNvPr id="1" name=""/>
        <p:cNvGrpSpPr/>
        <p:nvPr/>
      </p:nvGrpSpPr>
      <p:grpSpPr>
        <a:xfrm>
          <a:off x="0" y="0"/>
          <a:ext cx="0" cy="0"/>
          <a:chOff x="0" y="0"/>
          <a:chExt cx="0" cy="0"/>
        </a:xfrm>
      </p:grpSpPr>
      <p:sp>
        <p:nvSpPr>
          <p:cNvPr id="7" name="スライド番号プレースホルダー 5">
            <a:extLst>
              <a:ext uri="{FF2B5EF4-FFF2-40B4-BE49-F238E27FC236}">
                <a16:creationId xmlns:a16="http://schemas.microsoft.com/office/drawing/2014/main" id="{049C2371-A1C4-4EE3-9F71-D91F3682A515}"/>
              </a:ext>
            </a:extLst>
          </p:cNvPr>
          <p:cNvSpPr>
            <a:spLocks noGrp="1"/>
          </p:cNvSpPr>
          <p:nvPr>
            <p:ph type="sldNum" sz="quarter" idx="4"/>
          </p:nvPr>
        </p:nvSpPr>
        <p:spPr>
          <a:xfrm>
            <a:off x="11308524" y="6636965"/>
            <a:ext cx="466442" cy="216000"/>
          </a:xfrm>
          <a:prstGeom prst="rect">
            <a:avLst/>
          </a:prstGeom>
        </p:spPr>
        <p:txBody>
          <a:bodyPr vert="horz" lIns="0" tIns="0" rIns="0" bIns="0" rtlCol="0" anchor="t"/>
          <a:lstStyle>
            <a:lvl1pPr algn="r">
              <a:defRPr sz="1000">
                <a:solidFill>
                  <a:schemeClr val="tx1"/>
                </a:solidFill>
                <a:latin typeface="Arial" panose="020B0604020202020204" pitchFamily="34" charset="0"/>
                <a:cs typeface="Arial" panose="020B0604020202020204" pitchFamily="34" charset="0"/>
              </a:defRPr>
            </a:lvl1pPr>
          </a:lstStyle>
          <a:p>
            <a:fld id="{C92AEC3B-1B01-4F65-A99B-ED99E1C5F9AA}" type="slidenum">
              <a:rPr kumimoji="1" lang="ja-JP" altLang="en-US" smtClean="0"/>
              <a:pPr/>
              <a:t>‹#›</a:t>
            </a:fld>
            <a:endParaRPr kumimoji="1" lang="ja-JP" altLang="en-US" dirty="0"/>
          </a:p>
        </p:txBody>
      </p:sp>
    </p:spTree>
    <p:extLst>
      <p:ext uri="{BB962C8B-B14F-4D97-AF65-F5344CB8AC3E}">
        <p14:creationId xmlns:p14="http://schemas.microsoft.com/office/powerpoint/2010/main" val="34874857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タイトル スライド">
    <p:spTree>
      <p:nvGrpSpPr>
        <p:cNvPr id="1" name=""/>
        <p:cNvGrpSpPr/>
        <p:nvPr/>
      </p:nvGrpSpPr>
      <p:grpSpPr>
        <a:xfrm>
          <a:off x="0" y="0"/>
          <a:ext cx="0" cy="0"/>
          <a:chOff x="0" y="0"/>
          <a:chExt cx="0" cy="0"/>
        </a:xfrm>
      </p:grpSpPr>
    </p:spTree>
    <p:extLst>
      <p:ext uri="{BB962C8B-B14F-4D97-AF65-F5344CB8AC3E}">
        <p14:creationId xmlns:p14="http://schemas.microsoft.com/office/powerpoint/2010/main" val="17127406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 タイトルの書式設定</a:t>
            </a:r>
          </a:p>
        </p:txBody>
      </p:sp>
    </p:spTree>
    <p:extLst>
      <p:ext uri="{BB962C8B-B14F-4D97-AF65-F5344CB8AC3E}">
        <p14:creationId xmlns:p14="http://schemas.microsoft.com/office/powerpoint/2010/main" val="23577450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1_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ja-JP" altLang="en-US"/>
              <a:t>マスター タイトルの書式設定</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28A26A99-F377-4127-84B5-8BF573FAFB92}" type="datetimeFigureOut">
              <a:rPr kumimoji="1" lang="ja-JP" altLang="en-US" smtClean="0"/>
              <a:t>2021/12/9</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26054B7A-A0BD-4D4C-BA85-C9D6FCA3D020}" type="slidenum">
              <a:rPr kumimoji="1" lang="ja-JP" altLang="en-US" smtClean="0"/>
              <a:t>‹#›</a:t>
            </a:fld>
            <a:endParaRPr kumimoji="1" lang="ja-JP" altLang="en-US"/>
          </a:p>
        </p:txBody>
      </p:sp>
    </p:spTree>
    <p:extLst>
      <p:ext uri="{BB962C8B-B14F-4D97-AF65-F5344CB8AC3E}">
        <p14:creationId xmlns:p14="http://schemas.microsoft.com/office/powerpoint/2010/main" val="24515203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cSld name="1_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1524000" y="1122363"/>
            <a:ext cx="9144000" cy="2387600"/>
          </a:xfrm>
        </p:spPr>
        <p:txBody>
          <a:bodyPr anchor="b"/>
          <a:lstStyle>
            <a:lvl1pPr algn="ctr">
              <a:defRPr sz="6000"/>
            </a:lvl1pPr>
          </a:lstStyle>
          <a:p>
            <a:r>
              <a:rPr kumimoji="1" lang="ja-JP" altLang="en-US"/>
              <a:t>マスター タイトルの書式設定</a:t>
            </a:r>
          </a:p>
        </p:txBody>
      </p:sp>
      <p:sp>
        <p:nvSpPr>
          <p:cNvPr id="3" name="サブタイトル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a:t>マスター サブタイトルの書式設定</a:t>
            </a:r>
          </a:p>
        </p:txBody>
      </p:sp>
      <p:sp>
        <p:nvSpPr>
          <p:cNvPr id="4" name="日付プレースホルダー 3"/>
          <p:cNvSpPr>
            <a:spLocks noGrp="1"/>
          </p:cNvSpPr>
          <p:nvPr>
            <p:ph type="dt" sz="half" idx="10"/>
          </p:nvPr>
        </p:nvSpPr>
        <p:spPr/>
        <p:txBody>
          <a:bodyPr/>
          <a:lstStyle/>
          <a:p>
            <a:fld id="{28A26A99-F377-4127-84B5-8BF573FAFB92}" type="datetimeFigureOut">
              <a:rPr kumimoji="1" lang="ja-JP" altLang="en-US" smtClean="0"/>
              <a:t>2021/12/9</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26054B7A-A0BD-4D4C-BA85-C9D6FCA3D020}" type="slidenum">
              <a:rPr kumimoji="1" lang="ja-JP" altLang="en-US" smtClean="0"/>
              <a:t>‹#›</a:t>
            </a:fld>
            <a:endParaRPr kumimoji="1" lang="ja-JP" altLang="en-US"/>
          </a:p>
        </p:txBody>
      </p:sp>
    </p:spTree>
    <p:extLst>
      <p:ext uri="{BB962C8B-B14F-4D97-AF65-F5344CB8AC3E}">
        <p14:creationId xmlns:p14="http://schemas.microsoft.com/office/powerpoint/2010/main" val="26039725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タイトル スライド">
    <p:spTree>
      <p:nvGrpSpPr>
        <p:cNvPr id="1" name=""/>
        <p:cNvGrpSpPr/>
        <p:nvPr/>
      </p:nvGrpSpPr>
      <p:grpSpPr>
        <a:xfrm>
          <a:off x="0" y="0"/>
          <a:ext cx="0" cy="0"/>
          <a:chOff x="0" y="0"/>
          <a:chExt cx="0" cy="0"/>
        </a:xfrm>
      </p:grpSpPr>
      <p:sp>
        <p:nvSpPr>
          <p:cNvPr id="7" name="スライド番号プレースホルダー 5">
            <a:extLst>
              <a:ext uri="{FF2B5EF4-FFF2-40B4-BE49-F238E27FC236}">
                <a16:creationId xmlns:a16="http://schemas.microsoft.com/office/drawing/2014/main" id="{049C2371-A1C4-4EE3-9F71-D91F3682A515}"/>
              </a:ext>
            </a:extLst>
          </p:cNvPr>
          <p:cNvSpPr>
            <a:spLocks noGrp="1"/>
          </p:cNvSpPr>
          <p:nvPr>
            <p:ph type="sldNum" sz="quarter" idx="4"/>
          </p:nvPr>
        </p:nvSpPr>
        <p:spPr>
          <a:xfrm>
            <a:off x="11308524" y="6636965"/>
            <a:ext cx="466442" cy="216000"/>
          </a:xfrm>
          <a:prstGeom prst="rect">
            <a:avLst/>
          </a:prstGeom>
        </p:spPr>
        <p:txBody>
          <a:bodyPr vert="horz" lIns="0" tIns="0" rIns="0" bIns="0" rtlCol="0" anchor="t"/>
          <a:lstStyle>
            <a:lvl1pPr algn="r">
              <a:defRPr sz="1000">
                <a:solidFill>
                  <a:schemeClr val="tx1"/>
                </a:solidFill>
                <a:latin typeface="Arial" panose="020B0604020202020204" pitchFamily="34" charset="0"/>
                <a:cs typeface="Arial" panose="020B0604020202020204" pitchFamily="34" charset="0"/>
              </a:defRPr>
            </a:lvl1pPr>
          </a:lstStyle>
          <a:p>
            <a:fld id="{C92AEC3B-1B01-4F65-A99B-ED99E1C5F9AA}" type="slidenum">
              <a:rPr kumimoji="1" lang="ja-JP" altLang="en-US" smtClean="0"/>
              <a:pPr/>
              <a:t>‹#›</a:t>
            </a:fld>
            <a:endParaRPr kumimoji="1" lang="ja-JP" altLang="en-US" dirty="0"/>
          </a:p>
        </p:txBody>
      </p:sp>
    </p:spTree>
    <p:extLst>
      <p:ext uri="{BB962C8B-B14F-4D97-AF65-F5344CB8AC3E}">
        <p14:creationId xmlns:p14="http://schemas.microsoft.com/office/powerpoint/2010/main" val="15190240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タイトル スライド">
    <p:spTree>
      <p:nvGrpSpPr>
        <p:cNvPr id="1" name=""/>
        <p:cNvGrpSpPr/>
        <p:nvPr/>
      </p:nvGrpSpPr>
      <p:grpSpPr>
        <a:xfrm>
          <a:off x="0" y="0"/>
          <a:ext cx="0" cy="0"/>
          <a:chOff x="0" y="0"/>
          <a:chExt cx="0" cy="0"/>
        </a:xfrm>
      </p:grpSpPr>
      <p:sp>
        <p:nvSpPr>
          <p:cNvPr id="7" name="スライド番号プレースホルダー 5">
            <a:extLst>
              <a:ext uri="{FF2B5EF4-FFF2-40B4-BE49-F238E27FC236}">
                <a16:creationId xmlns:a16="http://schemas.microsoft.com/office/drawing/2014/main" id="{049C2371-A1C4-4EE3-9F71-D91F3682A515}"/>
              </a:ext>
            </a:extLst>
          </p:cNvPr>
          <p:cNvSpPr>
            <a:spLocks noGrp="1"/>
          </p:cNvSpPr>
          <p:nvPr>
            <p:ph type="sldNum" sz="quarter" idx="4"/>
          </p:nvPr>
        </p:nvSpPr>
        <p:spPr>
          <a:xfrm>
            <a:off x="11308524" y="6636965"/>
            <a:ext cx="466442" cy="216000"/>
          </a:xfrm>
          <a:prstGeom prst="rect">
            <a:avLst/>
          </a:prstGeom>
        </p:spPr>
        <p:txBody>
          <a:bodyPr vert="horz" lIns="0" tIns="0" rIns="0" bIns="0" rtlCol="0" anchor="t"/>
          <a:lstStyle>
            <a:lvl1pPr algn="r">
              <a:defRPr sz="1000">
                <a:solidFill>
                  <a:schemeClr val="tx1"/>
                </a:solidFill>
                <a:latin typeface="Arial" panose="020B0604020202020204" pitchFamily="34" charset="0"/>
                <a:cs typeface="Arial" panose="020B0604020202020204" pitchFamily="34" charset="0"/>
              </a:defRPr>
            </a:lvl1pPr>
          </a:lstStyle>
          <a:p>
            <a:fld id="{C92AEC3B-1B01-4F65-A99B-ED99E1C5F9AA}" type="slidenum">
              <a:rPr kumimoji="1" lang="ja-JP" altLang="en-US" smtClean="0"/>
              <a:pPr/>
              <a:t>‹#›</a:t>
            </a:fld>
            <a:endParaRPr kumimoji="1" lang="ja-JP" altLang="en-US" dirty="0"/>
          </a:p>
        </p:txBody>
      </p:sp>
    </p:spTree>
    <p:extLst>
      <p:ext uri="{BB962C8B-B14F-4D97-AF65-F5344CB8AC3E}">
        <p14:creationId xmlns:p14="http://schemas.microsoft.com/office/powerpoint/2010/main" val="22473641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cSld name="1_タイトル スライド">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45AFCF4-9732-46E5-B909-CD028EB21850}"/>
              </a:ext>
            </a:extLst>
          </p:cNvPr>
          <p:cNvSpPr>
            <a:spLocks noGrp="1"/>
          </p:cNvSpPr>
          <p:nvPr>
            <p:ph type="ctrTitle"/>
          </p:nvPr>
        </p:nvSpPr>
        <p:spPr>
          <a:xfrm>
            <a:off x="1524000" y="1122363"/>
            <a:ext cx="9144000" cy="2387600"/>
          </a:xfrm>
        </p:spPr>
        <p:txBody>
          <a:bodyPr anchor="b"/>
          <a:lstStyle>
            <a:lvl1pPr algn="ctr">
              <a:defRPr sz="6000"/>
            </a:lvl1pPr>
          </a:lstStyle>
          <a:p>
            <a:r>
              <a:rPr kumimoji="1" lang="ja-JP" altLang="en-US"/>
              <a:t>マスター タイトルの書式設定</a:t>
            </a:r>
          </a:p>
        </p:txBody>
      </p:sp>
      <p:sp>
        <p:nvSpPr>
          <p:cNvPr id="3" name="字幕 2">
            <a:extLst>
              <a:ext uri="{FF2B5EF4-FFF2-40B4-BE49-F238E27FC236}">
                <a16:creationId xmlns:a16="http://schemas.microsoft.com/office/drawing/2014/main" id="{EB4C86BA-C051-4360-BD88-0E0D2F6D979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a:t>マスター サブタイトルの書式設定</a:t>
            </a:r>
          </a:p>
        </p:txBody>
      </p:sp>
      <p:sp>
        <p:nvSpPr>
          <p:cNvPr id="6" name="スライド番号プレースホルダー 5">
            <a:extLst>
              <a:ext uri="{FF2B5EF4-FFF2-40B4-BE49-F238E27FC236}">
                <a16:creationId xmlns:a16="http://schemas.microsoft.com/office/drawing/2014/main" id="{001B1714-DE32-4FC7-8E5B-F6C17508601A}"/>
              </a:ext>
            </a:extLst>
          </p:cNvPr>
          <p:cNvSpPr>
            <a:spLocks noGrp="1"/>
          </p:cNvSpPr>
          <p:nvPr>
            <p:ph type="sldNum" sz="quarter" idx="12"/>
          </p:nvPr>
        </p:nvSpPr>
        <p:spPr/>
        <p:txBody>
          <a:bodyPr/>
          <a:lstStyle/>
          <a:p>
            <a:fld id="{888D080F-0EDD-4D4A-8FB1-1ACB12191EB2}" type="slidenum">
              <a:rPr kumimoji="1" lang="ja-JP" altLang="en-US" smtClean="0"/>
              <a:t>‹#›</a:t>
            </a:fld>
            <a:endParaRPr kumimoji="1" lang="ja-JP" altLang="en-US"/>
          </a:p>
        </p:txBody>
      </p:sp>
    </p:spTree>
    <p:extLst>
      <p:ext uri="{BB962C8B-B14F-4D97-AF65-F5344CB8AC3E}">
        <p14:creationId xmlns:p14="http://schemas.microsoft.com/office/powerpoint/2010/main" val="435998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amp; Subtitle" type="tx">
  <p:cSld name="Title &amp; Subtitle">
    <p:spTree>
      <p:nvGrpSpPr>
        <p:cNvPr id="1" name="Shape 54"/>
        <p:cNvGrpSpPr/>
        <p:nvPr/>
      </p:nvGrpSpPr>
      <p:grpSpPr>
        <a:xfrm>
          <a:off x="0" y="0"/>
          <a:ext cx="0" cy="0"/>
          <a:chOff x="0" y="0"/>
          <a:chExt cx="0" cy="0"/>
        </a:xfrm>
      </p:grpSpPr>
      <p:sp>
        <p:nvSpPr>
          <p:cNvPr id="55" name="Google Shape;55;p14"/>
          <p:cNvSpPr txBox="1">
            <a:spLocks noGrp="1"/>
          </p:cNvSpPr>
          <p:nvPr>
            <p:ph type="title"/>
          </p:nvPr>
        </p:nvSpPr>
        <p:spPr>
          <a:xfrm>
            <a:off x="866775" y="1152526"/>
            <a:ext cx="10448925" cy="2314575"/>
          </a:xfrm>
          <a:prstGeom prst="rect">
            <a:avLst/>
          </a:prstGeom>
          <a:noFill/>
          <a:ln>
            <a:noFill/>
          </a:ln>
        </p:spPr>
        <p:txBody>
          <a:bodyPr spcFirstLastPara="1" wrap="square" lIns="28575" tIns="28575" rIns="28575" bIns="28575" anchor="b" anchorCtr="0">
            <a:noAutofit/>
          </a:bodyPr>
          <a:lstStyle>
            <a:lvl1pPr lvl="0" algn="ctr">
              <a:lnSpc>
                <a:spcPct val="100000"/>
              </a:lnSpc>
              <a:spcBef>
                <a:spcPts val="0"/>
              </a:spcBef>
              <a:spcAft>
                <a:spcPts val="0"/>
              </a:spcAft>
              <a:buClr>
                <a:srgbClr val="000000"/>
              </a:buClr>
              <a:buSzPts val="4300"/>
              <a:buFont typeface="Gill Sans"/>
              <a:buNone/>
              <a:defRPr sz="5733">
                <a:latin typeface="Gill Sans"/>
                <a:ea typeface="Gill Sans"/>
                <a:cs typeface="Gill Sans"/>
                <a:sym typeface="Gill Sans"/>
              </a:defRPr>
            </a:lvl1pPr>
            <a:lvl2pPr lvl="1" algn="ctr">
              <a:lnSpc>
                <a:spcPct val="100000"/>
              </a:lnSpc>
              <a:spcBef>
                <a:spcPts val="0"/>
              </a:spcBef>
              <a:spcAft>
                <a:spcPts val="0"/>
              </a:spcAft>
              <a:buClr>
                <a:srgbClr val="000000"/>
              </a:buClr>
              <a:buSzPts val="700"/>
              <a:buNone/>
              <a:defRPr/>
            </a:lvl2pPr>
            <a:lvl3pPr lvl="2" algn="ctr">
              <a:lnSpc>
                <a:spcPct val="100000"/>
              </a:lnSpc>
              <a:spcBef>
                <a:spcPts val="0"/>
              </a:spcBef>
              <a:spcAft>
                <a:spcPts val="0"/>
              </a:spcAft>
              <a:buClr>
                <a:srgbClr val="000000"/>
              </a:buClr>
              <a:buSzPts val="700"/>
              <a:buNone/>
              <a:defRPr/>
            </a:lvl3pPr>
            <a:lvl4pPr lvl="3" algn="ctr">
              <a:lnSpc>
                <a:spcPct val="100000"/>
              </a:lnSpc>
              <a:spcBef>
                <a:spcPts val="0"/>
              </a:spcBef>
              <a:spcAft>
                <a:spcPts val="0"/>
              </a:spcAft>
              <a:buClr>
                <a:srgbClr val="000000"/>
              </a:buClr>
              <a:buSzPts val="700"/>
              <a:buNone/>
              <a:defRPr/>
            </a:lvl4pPr>
            <a:lvl5pPr lvl="4" algn="ctr">
              <a:lnSpc>
                <a:spcPct val="100000"/>
              </a:lnSpc>
              <a:spcBef>
                <a:spcPts val="0"/>
              </a:spcBef>
              <a:spcAft>
                <a:spcPts val="0"/>
              </a:spcAft>
              <a:buClr>
                <a:srgbClr val="000000"/>
              </a:buClr>
              <a:buSzPts val="700"/>
              <a:buNone/>
              <a:defRPr/>
            </a:lvl5pPr>
            <a:lvl6pPr lvl="5" algn="ctr">
              <a:lnSpc>
                <a:spcPct val="100000"/>
              </a:lnSpc>
              <a:spcBef>
                <a:spcPts val="0"/>
              </a:spcBef>
              <a:spcAft>
                <a:spcPts val="0"/>
              </a:spcAft>
              <a:buClr>
                <a:srgbClr val="000000"/>
              </a:buClr>
              <a:buSzPts val="700"/>
              <a:buNone/>
              <a:defRPr/>
            </a:lvl6pPr>
            <a:lvl7pPr lvl="6" algn="ctr">
              <a:lnSpc>
                <a:spcPct val="100000"/>
              </a:lnSpc>
              <a:spcBef>
                <a:spcPts val="0"/>
              </a:spcBef>
              <a:spcAft>
                <a:spcPts val="0"/>
              </a:spcAft>
              <a:buClr>
                <a:srgbClr val="000000"/>
              </a:buClr>
              <a:buSzPts val="700"/>
              <a:buNone/>
              <a:defRPr/>
            </a:lvl7pPr>
            <a:lvl8pPr lvl="7" algn="ctr">
              <a:lnSpc>
                <a:spcPct val="100000"/>
              </a:lnSpc>
              <a:spcBef>
                <a:spcPts val="0"/>
              </a:spcBef>
              <a:spcAft>
                <a:spcPts val="0"/>
              </a:spcAft>
              <a:buClr>
                <a:srgbClr val="000000"/>
              </a:buClr>
              <a:buSzPts val="700"/>
              <a:buNone/>
              <a:defRPr/>
            </a:lvl8pPr>
            <a:lvl9pPr lvl="8" algn="ctr">
              <a:lnSpc>
                <a:spcPct val="100000"/>
              </a:lnSpc>
              <a:spcBef>
                <a:spcPts val="0"/>
              </a:spcBef>
              <a:spcAft>
                <a:spcPts val="0"/>
              </a:spcAft>
              <a:buClr>
                <a:srgbClr val="000000"/>
              </a:buClr>
              <a:buSzPts val="700"/>
              <a:buNone/>
              <a:defRPr/>
            </a:lvl9pPr>
          </a:lstStyle>
          <a:p>
            <a:endParaRPr/>
          </a:p>
        </p:txBody>
      </p:sp>
      <p:sp>
        <p:nvSpPr>
          <p:cNvPr id="56" name="Google Shape;56;p14"/>
          <p:cNvSpPr txBox="1">
            <a:spLocks noGrp="1"/>
          </p:cNvSpPr>
          <p:nvPr>
            <p:ph type="body" idx="1"/>
          </p:nvPr>
        </p:nvSpPr>
        <p:spPr>
          <a:xfrm>
            <a:off x="866775" y="3533775"/>
            <a:ext cx="10448925" cy="790575"/>
          </a:xfrm>
          <a:prstGeom prst="rect">
            <a:avLst/>
          </a:prstGeom>
          <a:noFill/>
          <a:ln>
            <a:noFill/>
          </a:ln>
        </p:spPr>
        <p:txBody>
          <a:bodyPr spcFirstLastPara="1" wrap="square" lIns="28575" tIns="28575" rIns="28575" bIns="28575" anchor="t" anchorCtr="0">
            <a:noAutofit/>
          </a:bodyPr>
          <a:lstStyle>
            <a:lvl1pPr marL="609585" lvl="0" indent="-304792" algn="ctr">
              <a:lnSpc>
                <a:spcPct val="100000"/>
              </a:lnSpc>
              <a:spcBef>
                <a:spcPts val="0"/>
              </a:spcBef>
              <a:spcAft>
                <a:spcPts val="0"/>
              </a:spcAft>
              <a:buClr>
                <a:srgbClr val="000000"/>
              </a:buClr>
              <a:buSzPts val="1800"/>
              <a:buFont typeface="Gill Sans"/>
              <a:buNone/>
              <a:defRPr sz="2400">
                <a:latin typeface="Gill Sans"/>
                <a:ea typeface="Gill Sans"/>
                <a:cs typeface="Gill Sans"/>
                <a:sym typeface="Gill Sans"/>
              </a:defRPr>
            </a:lvl1pPr>
            <a:lvl2pPr marL="1219170" lvl="1" indent="-304792" algn="ctr">
              <a:lnSpc>
                <a:spcPct val="100000"/>
              </a:lnSpc>
              <a:spcBef>
                <a:spcPts val="0"/>
              </a:spcBef>
              <a:spcAft>
                <a:spcPts val="0"/>
              </a:spcAft>
              <a:buClr>
                <a:srgbClr val="000000"/>
              </a:buClr>
              <a:buSzPts val="1800"/>
              <a:buFont typeface="Gill Sans"/>
              <a:buNone/>
              <a:defRPr sz="2400">
                <a:latin typeface="Gill Sans"/>
                <a:ea typeface="Gill Sans"/>
                <a:cs typeface="Gill Sans"/>
                <a:sym typeface="Gill Sans"/>
              </a:defRPr>
            </a:lvl2pPr>
            <a:lvl3pPr marL="1828754" lvl="2" indent="-304792" algn="ctr">
              <a:lnSpc>
                <a:spcPct val="100000"/>
              </a:lnSpc>
              <a:spcBef>
                <a:spcPts val="0"/>
              </a:spcBef>
              <a:spcAft>
                <a:spcPts val="0"/>
              </a:spcAft>
              <a:buClr>
                <a:srgbClr val="000000"/>
              </a:buClr>
              <a:buSzPts val="1800"/>
              <a:buFont typeface="Gill Sans"/>
              <a:buNone/>
              <a:defRPr sz="2400">
                <a:latin typeface="Gill Sans"/>
                <a:ea typeface="Gill Sans"/>
                <a:cs typeface="Gill Sans"/>
                <a:sym typeface="Gill Sans"/>
              </a:defRPr>
            </a:lvl3pPr>
            <a:lvl4pPr marL="2438339" lvl="3" indent="-304792" algn="ctr">
              <a:lnSpc>
                <a:spcPct val="100000"/>
              </a:lnSpc>
              <a:spcBef>
                <a:spcPts val="0"/>
              </a:spcBef>
              <a:spcAft>
                <a:spcPts val="0"/>
              </a:spcAft>
              <a:buClr>
                <a:srgbClr val="000000"/>
              </a:buClr>
              <a:buSzPts val="1800"/>
              <a:buFont typeface="Gill Sans"/>
              <a:buNone/>
              <a:defRPr sz="2400">
                <a:latin typeface="Gill Sans"/>
                <a:ea typeface="Gill Sans"/>
                <a:cs typeface="Gill Sans"/>
                <a:sym typeface="Gill Sans"/>
              </a:defRPr>
            </a:lvl4pPr>
            <a:lvl5pPr marL="3047924" lvl="4" indent="-304792" algn="ctr">
              <a:lnSpc>
                <a:spcPct val="100000"/>
              </a:lnSpc>
              <a:spcBef>
                <a:spcPts val="0"/>
              </a:spcBef>
              <a:spcAft>
                <a:spcPts val="0"/>
              </a:spcAft>
              <a:buClr>
                <a:srgbClr val="000000"/>
              </a:buClr>
              <a:buSzPts val="1800"/>
              <a:buFont typeface="Gill Sans"/>
              <a:buNone/>
              <a:defRPr sz="2400">
                <a:latin typeface="Gill Sans"/>
                <a:ea typeface="Gill Sans"/>
                <a:cs typeface="Gill Sans"/>
                <a:sym typeface="Gill Sans"/>
              </a:defRPr>
            </a:lvl5pPr>
            <a:lvl6pPr marL="3657509" lvl="5" indent="-347125" algn="l">
              <a:lnSpc>
                <a:spcPct val="100000"/>
              </a:lnSpc>
              <a:spcBef>
                <a:spcPts val="2933"/>
              </a:spcBef>
              <a:spcAft>
                <a:spcPts val="0"/>
              </a:spcAft>
              <a:buClr>
                <a:srgbClr val="000000"/>
              </a:buClr>
              <a:buSzPts val="500"/>
              <a:buChar char="•"/>
              <a:defRPr/>
            </a:lvl6pPr>
            <a:lvl7pPr marL="4267093" lvl="6" indent="-347125" algn="l">
              <a:lnSpc>
                <a:spcPct val="100000"/>
              </a:lnSpc>
              <a:spcBef>
                <a:spcPts val="2933"/>
              </a:spcBef>
              <a:spcAft>
                <a:spcPts val="0"/>
              </a:spcAft>
              <a:buClr>
                <a:srgbClr val="000000"/>
              </a:buClr>
              <a:buSzPts val="500"/>
              <a:buChar char="•"/>
              <a:defRPr/>
            </a:lvl7pPr>
            <a:lvl8pPr marL="4876678" lvl="7" indent="-347125" algn="l">
              <a:lnSpc>
                <a:spcPct val="100000"/>
              </a:lnSpc>
              <a:spcBef>
                <a:spcPts val="2933"/>
              </a:spcBef>
              <a:spcAft>
                <a:spcPts val="0"/>
              </a:spcAft>
              <a:buClr>
                <a:srgbClr val="000000"/>
              </a:buClr>
              <a:buSzPts val="500"/>
              <a:buChar char="•"/>
              <a:defRPr/>
            </a:lvl8pPr>
            <a:lvl9pPr marL="5486263" lvl="8" indent="-347125" algn="l">
              <a:lnSpc>
                <a:spcPct val="100000"/>
              </a:lnSpc>
              <a:spcBef>
                <a:spcPts val="2933"/>
              </a:spcBef>
              <a:spcAft>
                <a:spcPts val="0"/>
              </a:spcAft>
              <a:buClr>
                <a:srgbClr val="000000"/>
              </a:buClr>
              <a:buSzPts val="500"/>
              <a:buChar char="•"/>
              <a:defRPr/>
            </a:lvl9pPr>
          </a:lstStyle>
          <a:p>
            <a:endParaRPr/>
          </a:p>
        </p:txBody>
      </p:sp>
      <p:sp>
        <p:nvSpPr>
          <p:cNvPr id="57" name="Google Shape;57;p14"/>
          <p:cNvSpPr txBox="1">
            <a:spLocks noGrp="1"/>
          </p:cNvSpPr>
          <p:nvPr>
            <p:ph type="sldNum" idx="12"/>
          </p:nvPr>
        </p:nvSpPr>
        <p:spPr>
          <a:xfrm>
            <a:off x="5972175" y="6515100"/>
            <a:ext cx="234951" cy="254000"/>
          </a:xfrm>
          <a:prstGeom prst="rect">
            <a:avLst/>
          </a:prstGeom>
          <a:noFill/>
          <a:ln>
            <a:noFill/>
          </a:ln>
        </p:spPr>
        <p:txBody>
          <a:bodyPr spcFirstLastPara="1" wrap="square" lIns="28575" tIns="28575" rIns="28575" bIns="28575" anchor="t" anchorCtr="0">
            <a:noAutofit/>
          </a:bodyPr>
          <a:lstStyle>
            <a:lvl1pPr marL="0" lvl="0" indent="0" algn="ctr">
              <a:lnSpc>
                <a:spcPct val="100000"/>
              </a:lnSpc>
              <a:spcBef>
                <a:spcPts val="0"/>
              </a:spcBef>
              <a:spcAft>
                <a:spcPts val="0"/>
              </a:spcAft>
              <a:buClr>
                <a:srgbClr val="000000"/>
              </a:buClr>
              <a:buSzPts val="900"/>
              <a:buFont typeface="Gill Sans"/>
              <a:buNone/>
              <a:defRPr>
                <a:latin typeface="Gill Sans"/>
                <a:ea typeface="Gill Sans"/>
                <a:cs typeface="Gill Sans"/>
                <a:sym typeface="Gill Sans"/>
              </a:defRPr>
            </a:lvl1pPr>
            <a:lvl2pPr marL="0" lvl="1" indent="0" algn="ctr">
              <a:lnSpc>
                <a:spcPct val="100000"/>
              </a:lnSpc>
              <a:spcBef>
                <a:spcPts val="0"/>
              </a:spcBef>
              <a:spcAft>
                <a:spcPts val="0"/>
              </a:spcAft>
              <a:buClr>
                <a:srgbClr val="000000"/>
              </a:buClr>
              <a:buSzPts val="900"/>
              <a:buFont typeface="Gill Sans"/>
              <a:buNone/>
              <a:defRPr>
                <a:latin typeface="Gill Sans"/>
                <a:ea typeface="Gill Sans"/>
                <a:cs typeface="Gill Sans"/>
                <a:sym typeface="Gill Sans"/>
              </a:defRPr>
            </a:lvl2pPr>
            <a:lvl3pPr marL="0" lvl="2" indent="0" algn="ctr">
              <a:lnSpc>
                <a:spcPct val="100000"/>
              </a:lnSpc>
              <a:spcBef>
                <a:spcPts val="0"/>
              </a:spcBef>
              <a:spcAft>
                <a:spcPts val="0"/>
              </a:spcAft>
              <a:buClr>
                <a:srgbClr val="000000"/>
              </a:buClr>
              <a:buSzPts val="900"/>
              <a:buFont typeface="Gill Sans"/>
              <a:buNone/>
              <a:defRPr>
                <a:latin typeface="Gill Sans"/>
                <a:ea typeface="Gill Sans"/>
                <a:cs typeface="Gill Sans"/>
                <a:sym typeface="Gill Sans"/>
              </a:defRPr>
            </a:lvl3pPr>
            <a:lvl4pPr marL="0" lvl="3" indent="0" algn="ctr">
              <a:lnSpc>
                <a:spcPct val="100000"/>
              </a:lnSpc>
              <a:spcBef>
                <a:spcPts val="0"/>
              </a:spcBef>
              <a:spcAft>
                <a:spcPts val="0"/>
              </a:spcAft>
              <a:buClr>
                <a:srgbClr val="000000"/>
              </a:buClr>
              <a:buSzPts val="900"/>
              <a:buFont typeface="Gill Sans"/>
              <a:buNone/>
              <a:defRPr>
                <a:latin typeface="Gill Sans"/>
                <a:ea typeface="Gill Sans"/>
                <a:cs typeface="Gill Sans"/>
                <a:sym typeface="Gill Sans"/>
              </a:defRPr>
            </a:lvl4pPr>
            <a:lvl5pPr marL="0" lvl="4" indent="0" algn="ctr">
              <a:lnSpc>
                <a:spcPct val="100000"/>
              </a:lnSpc>
              <a:spcBef>
                <a:spcPts val="0"/>
              </a:spcBef>
              <a:spcAft>
                <a:spcPts val="0"/>
              </a:spcAft>
              <a:buClr>
                <a:srgbClr val="000000"/>
              </a:buClr>
              <a:buSzPts val="900"/>
              <a:buFont typeface="Gill Sans"/>
              <a:buNone/>
              <a:defRPr>
                <a:latin typeface="Gill Sans"/>
                <a:ea typeface="Gill Sans"/>
                <a:cs typeface="Gill Sans"/>
                <a:sym typeface="Gill Sans"/>
              </a:defRPr>
            </a:lvl5pPr>
            <a:lvl6pPr marL="0" lvl="5" indent="0" algn="ctr">
              <a:lnSpc>
                <a:spcPct val="100000"/>
              </a:lnSpc>
              <a:spcBef>
                <a:spcPts val="0"/>
              </a:spcBef>
              <a:spcAft>
                <a:spcPts val="0"/>
              </a:spcAft>
              <a:buClr>
                <a:srgbClr val="000000"/>
              </a:buClr>
              <a:buSzPts val="900"/>
              <a:buFont typeface="Gill Sans"/>
              <a:buNone/>
              <a:defRPr>
                <a:latin typeface="Gill Sans"/>
                <a:ea typeface="Gill Sans"/>
                <a:cs typeface="Gill Sans"/>
                <a:sym typeface="Gill Sans"/>
              </a:defRPr>
            </a:lvl6pPr>
            <a:lvl7pPr marL="0" lvl="6" indent="0" algn="ctr">
              <a:lnSpc>
                <a:spcPct val="100000"/>
              </a:lnSpc>
              <a:spcBef>
                <a:spcPts val="0"/>
              </a:spcBef>
              <a:spcAft>
                <a:spcPts val="0"/>
              </a:spcAft>
              <a:buClr>
                <a:srgbClr val="000000"/>
              </a:buClr>
              <a:buSzPts val="900"/>
              <a:buFont typeface="Gill Sans"/>
              <a:buNone/>
              <a:defRPr>
                <a:latin typeface="Gill Sans"/>
                <a:ea typeface="Gill Sans"/>
                <a:cs typeface="Gill Sans"/>
                <a:sym typeface="Gill Sans"/>
              </a:defRPr>
            </a:lvl7pPr>
            <a:lvl8pPr marL="0" lvl="7" indent="0" algn="ctr">
              <a:lnSpc>
                <a:spcPct val="100000"/>
              </a:lnSpc>
              <a:spcBef>
                <a:spcPts val="0"/>
              </a:spcBef>
              <a:spcAft>
                <a:spcPts val="0"/>
              </a:spcAft>
              <a:buClr>
                <a:srgbClr val="000000"/>
              </a:buClr>
              <a:buSzPts val="900"/>
              <a:buFont typeface="Gill Sans"/>
              <a:buNone/>
              <a:defRPr>
                <a:latin typeface="Gill Sans"/>
                <a:ea typeface="Gill Sans"/>
                <a:cs typeface="Gill Sans"/>
                <a:sym typeface="Gill Sans"/>
              </a:defRPr>
            </a:lvl8pPr>
            <a:lvl9pPr marL="0" lvl="8" indent="0" algn="ctr">
              <a:lnSpc>
                <a:spcPct val="100000"/>
              </a:lnSpc>
              <a:spcBef>
                <a:spcPts val="0"/>
              </a:spcBef>
              <a:spcAft>
                <a:spcPts val="0"/>
              </a:spcAft>
              <a:buClr>
                <a:srgbClr val="000000"/>
              </a:buClr>
              <a:buSzPts val="900"/>
              <a:buFont typeface="Gill Sans"/>
              <a:buNone/>
              <a:defRPr>
                <a:latin typeface="Gill Sans"/>
                <a:ea typeface="Gill Sans"/>
                <a:cs typeface="Gill Sans"/>
                <a:sym typeface="Gill Sans"/>
              </a:defRPr>
            </a:lvl9pPr>
          </a:lstStyle>
          <a:p>
            <a:fld id="{00000000-1234-1234-1234-123412341234}" type="slidenum">
              <a:rPr lang="en" smtClean="0"/>
              <a:pPr/>
              <a:t>‹#›</a:t>
            </a:fld>
            <a:endParaRPr lang="en" sz="1200">
              <a:solidFill>
                <a:srgbClr val="000000"/>
              </a:solidFill>
            </a:endParaRPr>
          </a:p>
        </p:txBody>
      </p:sp>
    </p:spTree>
    <p:extLst>
      <p:ext uri="{BB962C8B-B14F-4D97-AF65-F5344CB8AC3E}">
        <p14:creationId xmlns:p14="http://schemas.microsoft.com/office/powerpoint/2010/main" val="25846333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Foto + Fulltext">
    <p:spTree>
      <p:nvGrpSpPr>
        <p:cNvPr id="1" name=""/>
        <p:cNvGrpSpPr/>
        <p:nvPr/>
      </p:nvGrpSpPr>
      <p:grpSpPr>
        <a:xfrm>
          <a:off x="0" y="0"/>
          <a:ext cx="0" cy="0"/>
          <a:chOff x="0" y="0"/>
          <a:chExt cx="0" cy="0"/>
        </a:xfrm>
      </p:grpSpPr>
      <p:sp>
        <p:nvSpPr>
          <p:cNvPr id="4" name="Picture Placeholder 3"/>
          <p:cNvSpPr>
            <a:spLocks noGrp="1"/>
          </p:cNvSpPr>
          <p:nvPr>
            <p:ph type="pic" sz="quarter" idx="10" hasCustomPrompt="1"/>
          </p:nvPr>
        </p:nvSpPr>
        <p:spPr>
          <a:xfrm>
            <a:off x="0" y="0"/>
            <a:ext cx="12192000" cy="6858000"/>
          </a:xfrm>
          <a:solidFill>
            <a:srgbClr val="C4BEC5"/>
          </a:solidFill>
        </p:spPr>
        <p:txBody>
          <a:bodyPr anchor="ctr"/>
          <a:lstStyle>
            <a:lvl1pPr marL="0" indent="0" algn="ctr">
              <a:buNone/>
              <a:defRPr>
                <a:solidFill>
                  <a:srgbClr val="575A5D"/>
                </a:solidFill>
              </a:defRPr>
            </a:lvl1pPr>
          </a:lstStyle>
          <a:p>
            <a:r>
              <a:rPr lang="et-EE" err="1"/>
              <a:t>Click</a:t>
            </a:r>
            <a:r>
              <a:rPr lang="et-EE"/>
              <a:t> </a:t>
            </a:r>
            <a:r>
              <a:rPr lang="et-EE" err="1"/>
              <a:t>to</a:t>
            </a:r>
            <a:r>
              <a:rPr lang="et-EE"/>
              <a:t> </a:t>
            </a:r>
            <a:r>
              <a:rPr lang="et-EE" err="1"/>
              <a:t>add</a:t>
            </a:r>
            <a:r>
              <a:rPr lang="et-EE"/>
              <a:t> </a:t>
            </a:r>
            <a:r>
              <a:rPr lang="et-EE" err="1"/>
              <a:t>picture</a:t>
            </a:r>
            <a:endParaRPr lang="en-GB"/>
          </a:p>
        </p:txBody>
      </p:sp>
      <p:sp>
        <p:nvSpPr>
          <p:cNvPr id="2" name="Title 1"/>
          <p:cNvSpPr>
            <a:spLocks noGrp="1"/>
          </p:cNvSpPr>
          <p:nvPr>
            <p:ph type="title"/>
          </p:nvPr>
        </p:nvSpPr>
        <p:spPr>
          <a:xfrm>
            <a:off x="623888" y="658801"/>
            <a:ext cx="6119812" cy="969974"/>
          </a:xfrm>
        </p:spPr>
        <p:txBody>
          <a:bodyPr/>
          <a:lstStyle>
            <a:lvl1pPr>
              <a:defRPr>
                <a:solidFill>
                  <a:schemeClr val="bg1"/>
                </a:solidFill>
              </a:defRPr>
            </a:lvl1pPr>
          </a:lstStyle>
          <a:p>
            <a:r>
              <a:rPr lang="en-US" dirty="0"/>
              <a:t>Click to</a:t>
            </a:r>
            <a:r>
              <a:rPr lang="et-EE" dirty="0"/>
              <a:t> </a:t>
            </a:r>
            <a:r>
              <a:rPr lang="et-EE" dirty="0" err="1"/>
              <a:t>edit</a:t>
            </a:r>
            <a:endParaRPr lang="en-GB" dirty="0"/>
          </a:p>
        </p:txBody>
      </p:sp>
      <p:sp>
        <p:nvSpPr>
          <p:cNvPr id="6" name="Text Placeholder 5"/>
          <p:cNvSpPr>
            <a:spLocks noGrp="1"/>
          </p:cNvSpPr>
          <p:nvPr>
            <p:ph type="body" sz="quarter" idx="11" hasCustomPrompt="1"/>
          </p:nvPr>
        </p:nvSpPr>
        <p:spPr>
          <a:xfrm>
            <a:off x="623888" y="1628774"/>
            <a:ext cx="4824412" cy="1800225"/>
          </a:xfrm>
        </p:spPr>
        <p:txBody>
          <a:bodyPr anchor="t"/>
          <a:lstStyle>
            <a:lvl1pPr marL="0" indent="0">
              <a:buNone/>
              <a:defRPr sz="2200">
                <a:solidFill>
                  <a:schemeClr val="bg1"/>
                </a:solidFill>
              </a:defRPr>
            </a:lvl1pPr>
          </a:lstStyle>
          <a:p>
            <a:pPr lvl="0"/>
            <a:r>
              <a:rPr lang="en-GB" dirty="0"/>
              <a:t>Click to edit Master subtitle style</a:t>
            </a:r>
          </a:p>
        </p:txBody>
      </p:sp>
      <p:sp>
        <p:nvSpPr>
          <p:cNvPr id="8" name="Text Placeholder 7"/>
          <p:cNvSpPr>
            <a:spLocks noGrp="1"/>
          </p:cNvSpPr>
          <p:nvPr>
            <p:ph type="body" sz="quarter" idx="12" hasCustomPrompt="1"/>
          </p:nvPr>
        </p:nvSpPr>
        <p:spPr>
          <a:xfrm>
            <a:off x="11677650" y="3429000"/>
            <a:ext cx="250824" cy="2808288"/>
          </a:xfrm>
        </p:spPr>
        <p:txBody>
          <a:bodyPr vert="vert270" bIns="0"/>
          <a:lstStyle>
            <a:lvl1pPr marL="0" indent="0">
              <a:buNone/>
              <a:defRPr sz="800">
                <a:solidFill>
                  <a:schemeClr val="bg1"/>
                </a:solidFill>
              </a:defRPr>
            </a:lvl1pPr>
            <a:lvl2pPr marL="180975" indent="0">
              <a:buNone/>
              <a:defRPr sz="800"/>
            </a:lvl2pPr>
            <a:lvl3pPr marL="361950" indent="0">
              <a:buNone/>
              <a:defRPr sz="800"/>
            </a:lvl3pPr>
            <a:lvl4pPr marL="542925" indent="0">
              <a:buNone/>
              <a:defRPr sz="800"/>
            </a:lvl4pPr>
            <a:lvl5pPr marL="714375" indent="0">
              <a:buNone/>
              <a:defRPr sz="800"/>
            </a:lvl5pPr>
          </a:lstStyle>
          <a:p>
            <a:pPr lvl="0"/>
            <a:r>
              <a:rPr lang="en-US" dirty="0"/>
              <a:t>©</a:t>
            </a:r>
            <a:r>
              <a:rPr lang="et-EE" dirty="0"/>
              <a:t> </a:t>
            </a:r>
            <a:r>
              <a:rPr lang="et-EE" dirty="0" err="1"/>
              <a:t>Copyright</a:t>
            </a:r>
            <a:endParaRPr lang="en-GB" dirty="0"/>
          </a:p>
        </p:txBody>
      </p:sp>
      <p:sp>
        <p:nvSpPr>
          <p:cNvPr id="5" name="Content Placeholder 4"/>
          <p:cNvSpPr>
            <a:spLocks noGrp="1"/>
          </p:cNvSpPr>
          <p:nvPr>
            <p:ph sz="quarter" idx="13"/>
          </p:nvPr>
        </p:nvSpPr>
        <p:spPr>
          <a:xfrm>
            <a:off x="623888" y="4371975"/>
            <a:ext cx="4824412" cy="2486025"/>
          </a:xfrm>
        </p:spPr>
        <p:txBody>
          <a:bodyPr/>
          <a:lstStyle>
            <a:lvl1pPr marL="228600" indent="-228600">
              <a:buClr>
                <a:schemeClr val="bg1"/>
              </a:buClr>
              <a:buFont typeface="Aino" panose="02000603040504020204" pitchFamily="50" charset="0"/>
              <a:buChar char="+"/>
              <a:defRPr>
                <a:solidFill>
                  <a:schemeClr val="bg1"/>
                </a:solidFill>
              </a:defRPr>
            </a:lvl1pPr>
            <a:lvl2pPr marL="361950" indent="-180975">
              <a:buClr>
                <a:schemeClr val="bg1"/>
              </a:buClr>
              <a:buFont typeface="Aino" panose="02000603040504020204" pitchFamily="50" charset="0"/>
              <a:buChar char="+"/>
              <a:defRPr>
                <a:solidFill>
                  <a:schemeClr val="bg1"/>
                </a:solidFill>
              </a:defRPr>
            </a:lvl2pPr>
            <a:lvl3pPr marL="542925" indent="-180975">
              <a:buClr>
                <a:schemeClr val="bg1"/>
              </a:buClr>
              <a:buFont typeface="Aino" panose="02000603040504020204" pitchFamily="50" charset="0"/>
              <a:buChar char="+"/>
              <a:defRPr>
                <a:solidFill>
                  <a:schemeClr val="bg1"/>
                </a:solidFill>
              </a:defRPr>
            </a:lvl3pPr>
            <a:lvl4pPr marL="714375" indent="-171450">
              <a:buClr>
                <a:schemeClr val="bg1"/>
              </a:buClr>
              <a:buFont typeface="Aino" panose="02000603040504020204" pitchFamily="50" charset="0"/>
              <a:buChar char="+"/>
              <a:defRPr>
                <a:solidFill>
                  <a:schemeClr val="bg1"/>
                </a:solidFill>
              </a:defRPr>
            </a:lvl4pPr>
            <a:lvl5pPr marL="895350" indent="-180975">
              <a:buClr>
                <a:schemeClr val="bg1"/>
              </a:buClr>
              <a:buFont typeface="Aino" panose="02000603040504020204" pitchFamily="50" charset="0"/>
              <a:buChar char="+"/>
              <a:defRPr>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379899075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0-#ppt_w/2"/>
                                          </p:val>
                                        </p:tav>
                                        <p:tav tm="100000">
                                          <p:val>
                                            <p:strVal val="#ppt_x"/>
                                          </p:val>
                                        </p:tav>
                                      </p:tavLst>
                                    </p:anim>
                                    <p:anim calcmode="lin" valueType="num">
                                      <p:cBhvr additive="base">
                                        <p:cTn id="12" dur="500" fill="hold"/>
                                        <p:tgtEl>
                                          <p:spTgt spid="6"/>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0-#ppt_w/2"/>
                                          </p:val>
                                        </p:tav>
                                        <p:tav tm="100000">
                                          <p:val>
                                            <p:strVal val="#ppt_x"/>
                                          </p:val>
                                        </p:tav>
                                      </p:tavLst>
                                    </p:anim>
                                    <p:anim calcmode="lin" valueType="num">
                                      <p:cBhvr additive="base">
                                        <p:cTn id="16"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tmplLst>
          <p:tmpl>
            <p:tnLst>
              <p:par>
                <p:cTn presetID="2" presetClass="entr" presetSubtype="8" fill="hold" nodeType="withEffect">
                  <p:stCondLst>
                    <p:cond delay="0"/>
                  </p:stCondLst>
                  <p:childTnLst>
                    <p:set>
                      <p:cBhvr>
                        <p:cTn dur="1" fill="hold">
                          <p:stCondLst>
                            <p:cond delay="0"/>
                          </p:stCondLst>
                        </p:cTn>
                        <p:tgtEl>
                          <p:spTgt spid="6"/>
                        </p:tgtEl>
                        <p:attrNameLst>
                          <p:attrName>style.visibility</p:attrName>
                        </p:attrNameLst>
                      </p:cBhvr>
                      <p:to>
                        <p:strVal val="visible"/>
                      </p:to>
                    </p:set>
                    <p:anim calcmode="lin" valueType="num">
                      <p:cBhvr additive="base">
                        <p:cTn dur="500" fill="hold"/>
                        <p:tgtEl>
                          <p:spTgt spid="6"/>
                        </p:tgtEl>
                        <p:attrNameLst>
                          <p:attrName>ppt_x</p:attrName>
                        </p:attrNameLst>
                      </p:cBhvr>
                      <p:tavLst>
                        <p:tav tm="0">
                          <p:val>
                            <p:strVal val="0-#ppt_w/2"/>
                          </p:val>
                        </p:tav>
                        <p:tav tm="100000">
                          <p:val>
                            <p:strVal val="#ppt_x"/>
                          </p:val>
                        </p:tav>
                      </p:tavLst>
                    </p:anim>
                    <p:anim calcmode="lin" valueType="num">
                      <p:cBhvr additive="base">
                        <p:cTn dur="500" fill="hold"/>
                        <p:tgtEl>
                          <p:spTgt spid="6"/>
                        </p:tgtEl>
                        <p:attrNameLst>
                          <p:attrName>ppt_y</p:attrName>
                        </p:attrNameLst>
                      </p:cBhvr>
                      <p:tavLst>
                        <p:tav tm="0">
                          <p:val>
                            <p:strVal val="#ppt_y"/>
                          </p:val>
                        </p:tav>
                        <p:tav tm="100000">
                          <p:val>
                            <p:strVal val="#ppt_y"/>
                          </p:val>
                        </p:tav>
                      </p:tavLst>
                    </p:anim>
                  </p:childTnLst>
                </p:cTn>
              </p:par>
            </p:tnLst>
          </p:tmpl>
        </p:tmplLst>
      </p:bldP>
      <p:bldP spid="5" grpId="0">
        <p:tmplLst>
          <p:tmpl>
            <p:tnLst>
              <p:par>
                <p:cTn presetID="2" presetClass="entr" presetSubtype="8" fill="hold" nodeType="withEffect">
                  <p:stCondLst>
                    <p:cond delay="0"/>
                  </p:stCondLst>
                  <p:childTnLst>
                    <p:set>
                      <p:cBhvr>
                        <p:cTn dur="1" fill="hold">
                          <p:stCondLst>
                            <p:cond delay="0"/>
                          </p:stCondLst>
                        </p:cTn>
                        <p:tgtEl>
                          <p:spTgt spid="5"/>
                        </p:tgtEl>
                        <p:attrNameLst>
                          <p:attrName>style.visibility</p:attrName>
                        </p:attrNameLst>
                      </p:cBhvr>
                      <p:to>
                        <p:strVal val="visible"/>
                      </p:to>
                    </p:set>
                    <p:anim calcmode="lin" valueType="num">
                      <p:cBhvr additive="base">
                        <p:cTn dur="500" fill="hold"/>
                        <p:tgtEl>
                          <p:spTgt spid="5"/>
                        </p:tgtEl>
                        <p:attrNameLst>
                          <p:attrName>ppt_x</p:attrName>
                        </p:attrNameLst>
                      </p:cBhvr>
                      <p:tavLst>
                        <p:tav tm="0">
                          <p:val>
                            <p:strVal val="0-#ppt_w/2"/>
                          </p:val>
                        </p:tav>
                        <p:tav tm="100000">
                          <p:val>
                            <p:strVal val="#ppt_x"/>
                          </p:val>
                        </p:tav>
                      </p:tavLst>
                    </p:anim>
                    <p:anim calcmode="lin" valueType="num">
                      <p:cBhvr additive="base">
                        <p:cTn dur="500" fill="hold"/>
                        <p:tgtEl>
                          <p:spTgt spid="5"/>
                        </p:tgtEl>
                        <p:attrNameLst>
                          <p:attrName>ppt_y</p:attrName>
                        </p:attrNameLst>
                      </p:cBhvr>
                      <p:tavLst>
                        <p:tav tm="0">
                          <p:val>
                            <p:strVal val="#ppt_y"/>
                          </p:val>
                        </p:tav>
                        <p:tav tm="100000">
                          <p:val>
                            <p:strVal val="#ppt_y"/>
                          </p:val>
                        </p:tav>
                      </p:tavLst>
                    </p:anim>
                  </p:childTnLst>
                </p:cTn>
              </p:par>
            </p:tnLst>
          </p:tmpl>
        </p:tmplLst>
      </p:bldP>
    </p:bld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cSld name="白紙">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p:txBody>
          <a:bodyPr/>
          <a:lstStyle/>
          <a:p>
            <a:fld id="{26054B7A-A0BD-4D4C-BA85-C9D6FCA3D020}" type="slidenum">
              <a:rPr kumimoji="1" lang="ja-JP" altLang="en-US" smtClean="0"/>
              <a:t>‹#›</a:t>
            </a:fld>
            <a:endParaRPr kumimoji="1" lang="ja-JP" altLang="en-US"/>
          </a:p>
        </p:txBody>
      </p:sp>
    </p:spTree>
    <p:extLst>
      <p:ext uri="{BB962C8B-B14F-4D97-AF65-F5344CB8AC3E}">
        <p14:creationId xmlns:p14="http://schemas.microsoft.com/office/powerpoint/2010/main" val="6533371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ユーザー設定レイアウト">
    <p:spTree>
      <p:nvGrpSpPr>
        <p:cNvPr id="1" name=""/>
        <p:cNvGrpSpPr/>
        <p:nvPr/>
      </p:nvGrpSpPr>
      <p:grpSpPr>
        <a:xfrm>
          <a:off x="0" y="0"/>
          <a:ext cx="0" cy="0"/>
          <a:chOff x="0" y="0"/>
          <a:chExt cx="0" cy="0"/>
        </a:xfrm>
      </p:grpSpPr>
    </p:spTree>
    <p:extLst>
      <p:ext uri="{BB962C8B-B14F-4D97-AF65-F5344CB8AC3E}">
        <p14:creationId xmlns:p14="http://schemas.microsoft.com/office/powerpoint/2010/main" val="988367469"/>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theme" Target="../theme/theme2.xml"/><Relationship Id="rId1" Type="http://schemas.openxmlformats.org/officeDocument/2006/relationships/slideLayout" Target="../slideLayouts/slideLayout3.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2.png"/><Relationship Id="rId2" Type="http://schemas.openxmlformats.org/officeDocument/2006/relationships/slideLayout" Target="../slideLayouts/slideLayout5.xml"/><Relationship Id="rId1" Type="http://schemas.openxmlformats.org/officeDocument/2006/relationships/slideLayout" Target="../slideLayouts/slideLayout4.xml"/><Relationship Id="rId6" Type="http://schemas.openxmlformats.org/officeDocument/2006/relationships/theme" Target="../theme/theme3.xml"/><Relationship Id="rId5" Type="http://schemas.openxmlformats.org/officeDocument/2006/relationships/slideLayout" Target="../slideLayouts/slideLayout8.xml"/><Relationship Id="rId4" Type="http://schemas.openxmlformats.org/officeDocument/2006/relationships/slideLayout" Target="../slideLayouts/slideLayout7.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image" Target="../media/image4.png"/><Relationship Id="rId5" Type="http://schemas.openxmlformats.org/officeDocument/2006/relationships/theme" Target="../theme/theme4.xml"/><Relationship Id="rId4"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4"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6" name="スライド番号プレースホルダー 5">
            <a:extLst>
              <a:ext uri="{FF2B5EF4-FFF2-40B4-BE49-F238E27FC236}">
                <a16:creationId xmlns:a16="http://schemas.microsoft.com/office/drawing/2014/main" id="{3B86621A-23C7-492F-8D99-3BC2436B277A}"/>
              </a:ext>
            </a:extLst>
          </p:cNvPr>
          <p:cNvSpPr>
            <a:spLocks noGrp="1"/>
          </p:cNvSpPr>
          <p:nvPr>
            <p:ph type="sldNum" sz="quarter" idx="4"/>
          </p:nvPr>
        </p:nvSpPr>
        <p:spPr>
          <a:xfrm>
            <a:off x="11308524" y="6636965"/>
            <a:ext cx="466442" cy="216000"/>
          </a:xfrm>
          <a:prstGeom prst="rect">
            <a:avLst/>
          </a:prstGeom>
        </p:spPr>
        <p:txBody>
          <a:bodyPr vert="horz" lIns="0" tIns="0" rIns="0" bIns="0" rtlCol="0" anchor="t"/>
          <a:lstStyle>
            <a:lvl1pPr algn="r">
              <a:defRPr sz="1000">
                <a:solidFill>
                  <a:schemeClr val="tx1"/>
                </a:solidFill>
                <a:latin typeface="Arial" panose="020B0604020202020204" pitchFamily="34" charset="0"/>
                <a:cs typeface="Arial" panose="020B0604020202020204" pitchFamily="34" charset="0"/>
              </a:defRPr>
            </a:lvl1pPr>
          </a:lstStyle>
          <a:p>
            <a:fld id="{C92AEC3B-1B01-4F65-A99B-ED99E1C5F9AA}" type="slidenum">
              <a:rPr kumimoji="1" lang="ja-JP" altLang="en-US" smtClean="0"/>
              <a:pPr/>
              <a:t>‹#›</a:t>
            </a:fld>
            <a:endParaRPr kumimoji="1" lang="ja-JP" altLang="en-US" dirty="0"/>
          </a:p>
        </p:txBody>
      </p:sp>
      <p:sp>
        <p:nvSpPr>
          <p:cNvPr id="11" name="Rectangle 19">
            <a:extLst>
              <a:ext uri="{FF2B5EF4-FFF2-40B4-BE49-F238E27FC236}">
                <a16:creationId xmlns:a16="http://schemas.microsoft.com/office/drawing/2014/main" id="{98999868-7F60-49E9-8154-93BECE1378F6}"/>
              </a:ext>
            </a:extLst>
          </p:cNvPr>
          <p:cNvSpPr/>
          <p:nvPr userDrawn="1"/>
        </p:nvSpPr>
        <p:spPr>
          <a:xfrm>
            <a:off x="9016553" y="6639028"/>
            <a:ext cx="2380590" cy="138499"/>
          </a:xfrm>
          <a:prstGeom prst="rect">
            <a:avLst/>
          </a:prstGeom>
        </p:spPr>
        <p:txBody>
          <a:bodyPr wrap="square" lIns="0" tIns="0" rIns="0" bIns="0">
            <a:spAutoFit/>
          </a:bodyPr>
          <a:lstStyle/>
          <a:p>
            <a:pPr algn="r"/>
            <a:r>
              <a:rPr lang="en-US" sz="900" dirty="0">
                <a:solidFill>
                  <a:schemeClr val="tx1"/>
                </a:solidFill>
                <a:latin typeface="Arial" panose="020B0604020202020204" pitchFamily="34" charset="0"/>
                <a:cs typeface="Arial" panose="020B0604020202020204" pitchFamily="34" charset="0"/>
              </a:rPr>
              <a:t> © 20</a:t>
            </a:r>
            <a:r>
              <a:rPr lang="en-US" altLang="ja-JP" sz="900" dirty="0">
                <a:solidFill>
                  <a:schemeClr val="tx1"/>
                </a:solidFill>
                <a:latin typeface="Arial" panose="020B0604020202020204" pitchFamily="34" charset="0"/>
                <a:cs typeface="Arial" panose="020B0604020202020204" pitchFamily="34" charset="0"/>
              </a:rPr>
              <a:t>20</a:t>
            </a:r>
            <a:r>
              <a:rPr lang="en-US" sz="900" dirty="0">
                <a:solidFill>
                  <a:schemeClr val="tx1"/>
                </a:solidFill>
                <a:latin typeface="Arial" panose="020B0604020202020204" pitchFamily="34" charset="0"/>
                <a:cs typeface="Arial" panose="020B0604020202020204" pitchFamily="34" charset="0"/>
              </a:rPr>
              <a:t> </a:t>
            </a:r>
            <a:r>
              <a:rPr lang="en-US" altLang="ja-JP" sz="900" dirty="0">
                <a:solidFill>
                  <a:schemeClr val="tx1"/>
                </a:solidFill>
                <a:latin typeface="Arial" panose="020B0604020202020204" pitchFamily="34" charset="0"/>
                <a:cs typeface="Arial" panose="020B0604020202020204" pitchFamily="34" charset="0"/>
              </a:rPr>
              <a:t>OZ</a:t>
            </a:r>
            <a:r>
              <a:rPr lang="en-US" altLang="ja-JP" sz="900" dirty="0">
                <a:solidFill>
                  <a:schemeClr val="tx1"/>
                </a:solidFill>
                <a:latin typeface="Arial" panose="020B0604020202020204" pitchFamily="34" charset="0"/>
                <a:ea typeface="BIZ UD明朝 Medium" panose="02020500000000000000" pitchFamily="17" charset="-128"/>
                <a:cs typeface="Arial" panose="020B0604020202020204" pitchFamily="34" charset="0"/>
              </a:rPr>
              <a:t>1</a:t>
            </a:r>
            <a:r>
              <a:rPr lang="en-US" sz="900" dirty="0">
                <a:solidFill>
                  <a:schemeClr val="tx1"/>
                </a:solidFill>
                <a:latin typeface="Arial" panose="020B0604020202020204" pitchFamily="34" charset="0"/>
                <a:cs typeface="Arial" panose="020B0604020202020204" pitchFamily="34" charset="0"/>
              </a:rPr>
              <a:t> Corp. All Right</a:t>
            </a:r>
            <a:r>
              <a:rPr lang="en-US" altLang="ja-JP" sz="900" dirty="0">
                <a:solidFill>
                  <a:schemeClr val="tx1"/>
                </a:solidFill>
                <a:latin typeface="Arial" panose="020B0604020202020204" pitchFamily="34" charset="0"/>
                <a:cs typeface="Arial" panose="020B0604020202020204" pitchFamily="34" charset="0"/>
              </a:rPr>
              <a:t>s</a:t>
            </a:r>
            <a:r>
              <a:rPr lang="en-US" sz="900" dirty="0">
                <a:solidFill>
                  <a:schemeClr val="tx1"/>
                </a:solidFill>
                <a:latin typeface="Arial" panose="020B0604020202020204" pitchFamily="34" charset="0"/>
                <a:cs typeface="Arial" panose="020B0604020202020204" pitchFamily="34" charset="0"/>
              </a:rPr>
              <a:t> Reserved. </a:t>
            </a:r>
          </a:p>
        </p:txBody>
      </p:sp>
      <p:grpSp>
        <p:nvGrpSpPr>
          <p:cNvPr id="14" name="グループ化 13">
            <a:extLst>
              <a:ext uri="{FF2B5EF4-FFF2-40B4-BE49-F238E27FC236}">
                <a16:creationId xmlns:a16="http://schemas.microsoft.com/office/drawing/2014/main" id="{2A8044DB-6BFB-4361-A8BF-751DDEAECD87}"/>
              </a:ext>
            </a:extLst>
          </p:cNvPr>
          <p:cNvGrpSpPr/>
          <p:nvPr userDrawn="1"/>
        </p:nvGrpSpPr>
        <p:grpSpPr>
          <a:xfrm>
            <a:off x="360000" y="6602240"/>
            <a:ext cx="1080000" cy="164496"/>
            <a:chOff x="360000" y="6552000"/>
            <a:chExt cx="1080000" cy="164496"/>
          </a:xfrm>
        </p:grpSpPr>
        <p:sp>
          <p:nvSpPr>
            <p:cNvPr id="12" name="Rectangle 21">
              <a:extLst>
                <a:ext uri="{FF2B5EF4-FFF2-40B4-BE49-F238E27FC236}">
                  <a16:creationId xmlns:a16="http://schemas.microsoft.com/office/drawing/2014/main" id="{16CABE9F-A490-4860-B480-58D296620B67}"/>
                </a:ext>
              </a:extLst>
            </p:cNvPr>
            <p:cNvSpPr/>
            <p:nvPr userDrawn="1"/>
          </p:nvSpPr>
          <p:spPr>
            <a:xfrm>
              <a:off x="417035" y="6567404"/>
              <a:ext cx="965930" cy="138499"/>
            </a:xfrm>
            <a:prstGeom prst="rect">
              <a:avLst/>
            </a:prstGeom>
          </p:spPr>
          <p:txBody>
            <a:bodyPr wrap="square" lIns="0" tIns="0" rIns="0" bIns="0">
              <a:spAutoFit/>
            </a:bodyPr>
            <a:lstStyle/>
            <a:p>
              <a:pPr algn="ctr"/>
              <a:r>
                <a:rPr lang="en-US" sz="900" dirty="0">
                  <a:solidFill>
                    <a:srgbClr val="942825"/>
                  </a:solidFill>
                  <a:latin typeface="Arial" panose="020B0604020202020204" pitchFamily="34" charset="0"/>
                  <a:cs typeface="Arial" panose="020B0604020202020204" pitchFamily="34" charset="0"/>
                </a:rPr>
                <a:t>CONFIDENTIAL</a:t>
              </a:r>
            </a:p>
          </p:txBody>
        </p:sp>
        <p:sp>
          <p:nvSpPr>
            <p:cNvPr id="13" name="Rectangle 22">
              <a:extLst>
                <a:ext uri="{FF2B5EF4-FFF2-40B4-BE49-F238E27FC236}">
                  <a16:creationId xmlns:a16="http://schemas.microsoft.com/office/drawing/2014/main" id="{68102C0C-67A2-4F91-9688-CEC49E89E424}"/>
                </a:ext>
              </a:extLst>
            </p:cNvPr>
            <p:cNvSpPr/>
            <p:nvPr userDrawn="1"/>
          </p:nvSpPr>
          <p:spPr>
            <a:xfrm>
              <a:off x="360000" y="6552000"/>
              <a:ext cx="1080000" cy="164496"/>
            </a:xfrm>
            <a:prstGeom prst="rect">
              <a:avLst/>
            </a:prstGeom>
            <a:noFill/>
            <a:ln w="3175" cmpd="sng">
              <a:solidFill>
                <a:srgbClr val="942825"/>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00">
                <a:solidFill>
                  <a:schemeClr val="bg1"/>
                </a:solidFill>
              </a:endParaRPr>
            </a:p>
          </p:txBody>
        </p:sp>
      </p:grpSp>
      <p:pic>
        <p:nvPicPr>
          <p:cNvPr id="8" name="図 7">
            <a:extLst>
              <a:ext uri="{FF2B5EF4-FFF2-40B4-BE49-F238E27FC236}">
                <a16:creationId xmlns:a16="http://schemas.microsoft.com/office/drawing/2014/main" id="{29070D05-32F5-4193-8E72-D78E318189E9}"/>
              </a:ext>
            </a:extLst>
          </p:cNvPr>
          <p:cNvPicPr>
            <a:picLocks noChangeAspect="1"/>
          </p:cNvPicPr>
          <p:nvPr userDrawn="1"/>
        </p:nvPicPr>
        <p:blipFill rotWithShape="1">
          <a:blip r:embed="rId5" cstate="email">
            <a:alphaModFix amt="30000"/>
            <a:extLst>
              <a:ext uri="{28A0092B-C50C-407E-A947-70E740481C1C}">
                <a14:useLocalDpi xmlns:a14="http://schemas.microsoft.com/office/drawing/2010/main"/>
              </a:ext>
            </a:extLst>
          </a:blip>
          <a:srcRect l="16731" t="24434" r="38212" b="31810"/>
          <a:stretch/>
        </p:blipFill>
        <p:spPr>
          <a:xfrm>
            <a:off x="780384" y="2385848"/>
            <a:ext cx="2144110" cy="1839311"/>
          </a:xfrm>
          <a:prstGeom prst="rect">
            <a:avLst/>
          </a:prstGeom>
        </p:spPr>
      </p:pic>
    </p:spTree>
    <p:extLst>
      <p:ext uri="{BB962C8B-B14F-4D97-AF65-F5344CB8AC3E}">
        <p14:creationId xmlns:p14="http://schemas.microsoft.com/office/powerpoint/2010/main" val="326284197"/>
      </p:ext>
    </p:extLst>
  </p:cSld>
  <p:clrMap bg1="lt1" tx1="dk1" bg2="lt2" tx2="dk2" accent1="accent1" accent2="accent2" accent3="accent3" accent4="accent4" accent5="accent5" accent6="accent6" hlink="hlink" folHlink="folHlink"/>
  <p:sldLayoutIdLst>
    <p:sldLayoutId id="2147483772" r:id="rId1"/>
    <p:sldLayoutId id="2147483790" r:id="rId2"/>
  </p:sldLayoutIdLst>
  <p:hf hdr="0" ftr="0" dt="0"/>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8" name="Rectangle 18">
            <a:extLst>
              <a:ext uri="{FF2B5EF4-FFF2-40B4-BE49-F238E27FC236}">
                <a16:creationId xmlns:a16="http://schemas.microsoft.com/office/drawing/2014/main" id="{14F39177-0A4C-4172-B2FE-7C222A1A75D8}"/>
              </a:ext>
            </a:extLst>
          </p:cNvPr>
          <p:cNvSpPr/>
          <p:nvPr userDrawn="1"/>
        </p:nvSpPr>
        <p:spPr>
          <a:xfrm>
            <a:off x="0" y="6534151"/>
            <a:ext cx="8964000" cy="328083"/>
          </a:xfrm>
          <a:prstGeom prst="rect">
            <a:avLst/>
          </a:prstGeom>
          <a:solidFill>
            <a:srgbClr val="942825"/>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00">
              <a:solidFill>
                <a:schemeClr val="bg1"/>
              </a:solidFill>
            </a:endParaRPr>
          </a:p>
        </p:txBody>
      </p:sp>
      <p:sp>
        <p:nvSpPr>
          <p:cNvPr id="10" name="Rectangle 20">
            <a:extLst>
              <a:ext uri="{FF2B5EF4-FFF2-40B4-BE49-F238E27FC236}">
                <a16:creationId xmlns:a16="http://schemas.microsoft.com/office/drawing/2014/main" id="{0E5D7B32-2E22-4450-81FC-89A605535783}"/>
              </a:ext>
            </a:extLst>
          </p:cNvPr>
          <p:cNvSpPr/>
          <p:nvPr userDrawn="1"/>
        </p:nvSpPr>
        <p:spPr>
          <a:xfrm>
            <a:off x="8963999" y="6534150"/>
            <a:ext cx="3236463" cy="329938"/>
          </a:xfrm>
          <a:prstGeom prst="rect">
            <a:avLst/>
          </a:prstGeom>
          <a:solidFill>
            <a:srgbClr val="DDD9C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00">
              <a:solidFill>
                <a:schemeClr val="bg1"/>
              </a:solidFill>
            </a:endParaRPr>
          </a:p>
          <a:p>
            <a:pPr algn="ctr"/>
            <a:endParaRPr lang="en-US" sz="1000">
              <a:solidFill>
                <a:schemeClr val="bg1"/>
              </a:solidFill>
            </a:endParaRPr>
          </a:p>
        </p:txBody>
      </p:sp>
      <p:sp>
        <p:nvSpPr>
          <p:cNvPr id="6" name="スライド番号プレースホルダー 5">
            <a:extLst>
              <a:ext uri="{FF2B5EF4-FFF2-40B4-BE49-F238E27FC236}">
                <a16:creationId xmlns:a16="http://schemas.microsoft.com/office/drawing/2014/main" id="{3B86621A-23C7-492F-8D99-3BC2436B277A}"/>
              </a:ext>
            </a:extLst>
          </p:cNvPr>
          <p:cNvSpPr>
            <a:spLocks noGrp="1"/>
          </p:cNvSpPr>
          <p:nvPr>
            <p:ph type="sldNum" sz="quarter" idx="4"/>
          </p:nvPr>
        </p:nvSpPr>
        <p:spPr>
          <a:xfrm>
            <a:off x="11308524" y="6636965"/>
            <a:ext cx="466442" cy="216000"/>
          </a:xfrm>
          <a:prstGeom prst="rect">
            <a:avLst/>
          </a:prstGeom>
        </p:spPr>
        <p:txBody>
          <a:bodyPr vert="horz" lIns="0" tIns="0" rIns="0" bIns="0" rtlCol="0" anchor="t"/>
          <a:lstStyle>
            <a:lvl1pPr algn="r">
              <a:defRPr sz="1000">
                <a:solidFill>
                  <a:schemeClr val="tx1"/>
                </a:solidFill>
                <a:latin typeface="Arial" panose="020B0604020202020204" pitchFamily="34" charset="0"/>
                <a:cs typeface="Arial" panose="020B0604020202020204" pitchFamily="34" charset="0"/>
              </a:defRPr>
            </a:lvl1pPr>
          </a:lstStyle>
          <a:p>
            <a:fld id="{C92AEC3B-1B01-4F65-A99B-ED99E1C5F9AA}" type="slidenum">
              <a:rPr kumimoji="1" lang="ja-JP" altLang="en-US" smtClean="0"/>
              <a:pPr/>
              <a:t>‹#›</a:t>
            </a:fld>
            <a:endParaRPr kumimoji="1" lang="ja-JP" altLang="en-US" dirty="0"/>
          </a:p>
        </p:txBody>
      </p:sp>
      <p:sp>
        <p:nvSpPr>
          <p:cNvPr id="11" name="Rectangle 19">
            <a:extLst>
              <a:ext uri="{FF2B5EF4-FFF2-40B4-BE49-F238E27FC236}">
                <a16:creationId xmlns:a16="http://schemas.microsoft.com/office/drawing/2014/main" id="{98999868-7F60-49E9-8154-93BECE1378F6}"/>
              </a:ext>
            </a:extLst>
          </p:cNvPr>
          <p:cNvSpPr/>
          <p:nvPr userDrawn="1"/>
        </p:nvSpPr>
        <p:spPr>
          <a:xfrm>
            <a:off x="9016553" y="6639028"/>
            <a:ext cx="2380590" cy="138499"/>
          </a:xfrm>
          <a:prstGeom prst="rect">
            <a:avLst/>
          </a:prstGeom>
        </p:spPr>
        <p:txBody>
          <a:bodyPr wrap="square" lIns="0" tIns="0" rIns="0" bIns="0">
            <a:spAutoFit/>
          </a:bodyPr>
          <a:lstStyle/>
          <a:p>
            <a:pPr algn="r"/>
            <a:r>
              <a:rPr lang="en-US" sz="900" dirty="0">
                <a:solidFill>
                  <a:schemeClr val="tx1"/>
                </a:solidFill>
                <a:latin typeface="Arial" panose="020B0604020202020204" pitchFamily="34" charset="0"/>
                <a:cs typeface="Arial" panose="020B0604020202020204" pitchFamily="34" charset="0"/>
              </a:rPr>
              <a:t> © 20</a:t>
            </a:r>
            <a:r>
              <a:rPr lang="en-US" altLang="ja-JP" sz="900" dirty="0">
                <a:solidFill>
                  <a:schemeClr val="tx1"/>
                </a:solidFill>
                <a:latin typeface="Arial" panose="020B0604020202020204" pitchFamily="34" charset="0"/>
                <a:cs typeface="Arial" panose="020B0604020202020204" pitchFamily="34" charset="0"/>
              </a:rPr>
              <a:t>20</a:t>
            </a:r>
            <a:r>
              <a:rPr lang="en-US" sz="900" dirty="0">
                <a:solidFill>
                  <a:schemeClr val="tx1"/>
                </a:solidFill>
                <a:latin typeface="Arial" panose="020B0604020202020204" pitchFamily="34" charset="0"/>
                <a:cs typeface="Arial" panose="020B0604020202020204" pitchFamily="34" charset="0"/>
              </a:rPr>
              <a:t> </a:t>
            </a:r>
            <a:r>
              <a:rPr lang="en-US" altLang="ja-JP" sz="900" dirty="0">
                <a:solidFill>
                  <a:schemeClr val="tx1"/>
                </a:solidFill>
                <a:latin typeface="Arial" panose="020B0604020202020204" pitchFamily="34" charset="0"/>
                <a:cs typeface="Arial" panose="020B0604020202020204" pitchFamily="34" charset="0"/>
              </a:rPr>
              <a:t>OZ</a:t>
            </a:r>
            <a:r>
              <a:rPr lang="en-US" altLang="ja-JP" sz="900" dirty="0">
                <a:solidFill>
                  <a:schemeClr val="tx1"/>
                </a:solidFill>
                <a:latin typeface="Arial" panose="020B0604020202020204" pitchFamily="34" charset="0"/>
                <a:ea typeface="BIZ UD明朝 Medium" panose="02020500000000000000" pitchFamily="17" charset="-128"/>
                <a:cs typeface="Arial" panose="020B0604020202020204" pitchFamily="34" charset="0"/>
              </a:rPr>
              <a:t>1</a:t>
            </a:r>
            <a:r>
              <a:rPr lang="en-US" sz="900" dirty="0">
                <a:solidFill>
                  <a:schemeClr val="tx1"/>
                </a:solidFill>
                <a:latin typeface="Arial" panose="020B0604020202020204" pitchFamily="34" charset="0"/>
                <a:cs typeface="Arial" panose="020B0604020202020204" pitchFamily="34" charset="0"/>
              </a:rPr>
              <a:t> Corp. All Right</a:t>
            </a:r>
            <a:r>
              <a:rPr lang="en-US" altLang="ja-JP" sz="900" dirty="0">
                <a:solidFill>
                  <a:schemeClr val="tx1"/>
                </a:solidFill>
                <a:latin typeface="Arial" panose="020B0604020202020204" pitchFamily="34" charset="0"/>
                <a:cs typeface="Arial" panose="020B0604020202020204" pitchFamily="34" charset="0"/>
              </a:rPr>
              <a:t>s</a:t>
            </a:r>
            <a:r>
              <a:rPr lang="en-US" sz="900" dirty="0">
                <a:solidFill>
                  <a:schemeClr val="tx1"/>
                </a:solidFill>
                <a:latin typeface="Arial" panose="020B0604020202020204" pitchFamily="34" charset="0"/>
                <a:cs typeface="Arial" panose="020B0604020202020204" pitchFamily="34" charset="0"/>
              </a:rPr>
              <a:t> Reserved. </a:t>
            </a:r>
          </a:p>
        </p:txBody>
      </p:sp>
      <p:grpSp>
        <p:nvGrpSpPr>
          <p:cNvPr id="14" name="グループ化 13">
            <a:extLst>
              <a:ext uri="{FF2B5EF4-FFF2-40B4-BE49-F238E27FC236}">
                <a16:creationId xmlns:a16="http://schemas.microsoft.com/office/drawing/2014/main" id="{2A8044DB-6BFB-4361-A8BF-751DDEAECD87}"/>
              </a:ext>
            </a:extLst>
          </p:cNvPr>
          <p:cNvGrpSpPr/>
          <p:nvPr userDrawn="1"/>
        </p:nvGrpSpPr>
        <p:grpSpPr>
          <a:xfrm>
            <a:off x="360000" y="6602240"/>
            <a:ext cx="1080000" cy="164496"/>
            <a:chOff x="360000" y="6552000"/>
            <a:chExt cx="1080000" cy="164496"/>
          </a:xfrm>
        </p:grpSpPr>
        <p:sp>
          <p:nvSpPr>
            <p:cNvPr id="12" name="Rectangle 21">
              <a:extLst>
                <a:ext uri="{FF2B5EF4-FFF2-40B4-BE49-F238E27FC236}">
                  <a16:creationId xmlns:a16="http://schemas.microsoft.com/office/drawing/2014/main" id="{16CABE9F-A490-4860-B480-58D296620B67}"/>
                </a:ext>
              </a:extLst>
            </p:cNvPr>
            <p:cNvSpPr/>
            <p:nvPr userDrawn="1"/>
          </p:nvSpPr>
          <p:spPr>
            <a:xfrm>
              <a:off x="417035" y="6567404"/>
              <a:ext cx="965930" cy="138499"/>
            </a:xfrm>
            <a:prstGeom prst="rect">
              <a:avLst/>
            </a:prstGeom>
          </p:spPr>
          <p:txBody>
            <a:bodyPr wrap="square" lIns="0" tIns="0" rIns="0" bIns="0">
              <a:spAutoFit/>
            </a:bodyPr>
            <a:lstStyle/>
            <a:p>
              <a:pPr algn="ctr"/>
              <a:r>
                <a:rPr lang="en-US" sz="900" dirty="0">
                  <a:solidFill>
                    <a:prstClr val="white"/>
                  </a:solidFill>
                  <a:latin typeface="Arial" panose="020B0604020202020204" pitchFamily="34" charset="0"/>
                  <a:cs typeface="Arial" panose="020B0604020202020204" pitchFamily="34" charset="0"/>
                </a:rPr>
                <a:t>CONFIDENTIAL</a:t>
              </a:r>
            </a:p>
          </p:txBody>
        </p:sp>
        <p:sp>
          <p:nvSpPr>
            <p:cNvPr id="13" name="Rectangle 22">
              <a:extLst>
                <a:ext uri="{FF2B5EF4-FFF2-40B4-BE49-F238E27FC236}">
                  <a16:creationId xmlns:a16="http://schemas.microsoft.com/office/drawing/2014/main" id="{68102C0C-67A2-4F91-9688-CEC49E89E424}"/>
                </a:ext>
              </a:extLst>
            </p:cNvPr>
            <p:cNvSpPr/>
            <p:nvPr userDrawn="1"/>
          </p:nvSpPr>
          <p:spPr>
            <a:xfrm>
              <a:off x="360000" y="6552000"/>
              <a:ext cx="1080000" cy="164496"/>
            </a:xfrm>
            <a:prstGeom prst="rect">
              <a:avLst/>
            </a:prstGeom>
            <a:noFill/>
            <a:ln w="3175" cmpd="sng">
              <a:solidFill>
                <a:srgbClr val="FFFFFE"/>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00">
                <a:solidFill>
                  <a:schemeClr val="bg1"/>
                </a:solidFill>
              </a:endParaRPr>
            </a:p>
          </p:txBody>
        </p:sp>
      </p:grpSp>
    </p:spTree>
    <p:extLst>
      <p:ext uri="{BB962C8B-B14F-4D97-AF65-F5344CB8AC3E}">
        <p14:creationId xmlns:p14="http://schemas.microsoft.com/office/powerpoint/2010/main" val="2565703058"/>
      </p:ext>
    </p:extLst>
  </p:cSld>
  <p:clrMap bg1="lt1" tx1="dk1" bg2="lt2" tx2="dk2" accent1="accent1" accent2="accent2" accent3="accent3" accent4="accent4" accent5="accent5" accent6="accent6" hlink="hlink" folHlink="folHlink"/>
  <p:sldLayoutIdLst>
    <p:sldLayoutId id="2147483774" r:id="rId1"/>
  </p:sldLayoutIdLst>
  <p:hf hdr="0" ftr="0" dt="0"/>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8" name="Rectangle 18">
            <a:extLst>
              <a:ext uri="{FF2B5EF4-FFF2-40B4-BE49-F238E27FC236}">
                <a16:creationId xmlns:a16="http://schemas.microsoft.com/office/drawing/2014/main" id="{14F39177-0A4C-4172-B2FE-7C222A1A75D8}"/>
              </a:ext>
            </a:extLst>
          </p:cNvPr>
          <p:cNvSpPr/>
          <p:nvPr userDrawn="1"/>
        </p:nvSpPr>
        <p:spPr>
          <a:xfrm>
            <a:off x="0" y="6534151"/>
            <a:ext cx="8964000" cy="328083"/>
          </a:xfrm>
          <a:prstGeom prst="rect">
            <a:avLst/>
          </a:prstGeom>
          <a:solidFill>
            <a:srgbClr val="942825"/>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00">
              <a:solidFill>
                <a:schemeClr val="bg1"/>
              </a:solidFill>
            </a:endParaRPr>
          </a:p>
        </p:txBody>
      </p:sp>
      <p:sp>
        <p:nvSpPr>
          <p:cNvPr id="10" name="Rectangle 20">
            <a:extLst>
              <a:ext uri="{FF2B5EF4-FFF2-40B4-BE49-F238E27FC236}">
                <a16:creationId xmlns:a16="http://schemas.microsoft.com/office/drawing/2014/main" id="{0E5D7B32-2E22-4450-81FC-89A605535783}"/>
              </a:ext>
            </a:extLst>
          </p:cNvPr>
          <p:cNvSpPr/>
          <p:nvPr userDrawn="1"/>
        </p:nvSpPr>
        <p:spPr>
          <a:xfrm>
            <a:off x="8963999" y="6534150"/>
            <a:ext cx="3236463" cy="329938"/>
          </a:xfrm>
          <a:prstGeom prst="rect">
            <a:avLst/>
          </a:prstGeom>
          <a:solidFill>
            <a:srgbClr val="DDD9C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00">
              <a:solidFill>
                <a:schemeClr val="bg1"/>
              </a:solidFill>
            </a:endParaRPr>
          </a:p>
          <a:p>
            <a:pPr algn="ctr"/>
            <a:endParaRPr lang="en-US" sz="1000">
              <a:solidFill>
                <a:schemeClr val="bg1"/>
              </a:solidFill>
            </a:endParaRPr>
          </a:p>
        </p:txBody>
      </p:sp>
      <p:sp>
        <p:nvSpPr>
          <p:cNvPr id="6" name="スライド番号プレースホルダー 5">
            <a:extLst>
              <a:ext uri="{FF2B5EF4-FFF2-40B4-BE49-F238E27FC236}">
                <a16:creationId xmlns:a16="http://schemas.microsoft.com/office/drawing/2014/main" id="{3B86621A-23C7-492F-8D99-3BC2436B277A}"/>
              </a:ext>
            </a:extLst>
          </p:cNvPr>
          <p:cNvSpPr>
            <a:spLocks noGrp="1"/>
          </p:cNvSpPr>
          <p:nvPr>
            <p:ph type="sldNum" sz="quarter" idx="4"/>
          </p:nvPr>
        </p:nvSpPr>
        <p:spPr>
          <a:xfrm>
            <a:off x="11308524" y="6636965"/>
            <a:ext cx="466442" cy="216000"/>
          </a:xfrm>
          <a:prstGeom prst="rect">
            <a:avLst/>
          </a:prstGeom>
        </p:spPr>
        <p:txBody>
          <a:bodyPr vert="horz" lIns="0" tIns="0" rIns="0" bIns="0" rtlCol="0" anchor="t"/>
          <a:lstStyle>
            <a:lvl1pPr algn="r">
              <a:defRPr sz="1000">
                <a:solidFill>
                  <a:schemeClr val="tx1"/>
                </a:solidFill>
                <a:latin typeface="Arial" panose="020B0604020202020204" pitchFamily="34" charset="0"/>
                <a:cs typeface="Arial" panose="020B0604020202020204" pitchFamily="34" charset="0"/>
              </a:defRPr>
            </a:lvl1pPr>
          </a:lstStyle>
          <a:p>
            <a:fld id="{C92AEC3B-1B01-4F65-A99B-ED99E1C5F9AA}" type="slidenum">
              <a:rPr kumimoji="1" lang="ja-JP" altLang="en-US" smtClean="0"/>
              <a:pPr/>
              <a:t>‹#›</a:t>
            </a:fld>
            <a:endParaRPr kumimoji="1" lang="ja-JP" altLang="en-US" dirty="0"/>
          </a:p>
        </p:txBody>
      </p:sp>
      <p:sp>
        <p:nvSpPr>
          <p:cNvPr id="11" name="Rectangle 19">
            <a:extLst>
              <a:ext uri="{FF2B5EF4-FFF2-40B4-BE49-F238E27FC236}">
                <a16:creationId xmlns:a16="http://schemas.microsoft.com/office/drawing/2014/main" id="{98999868-7F60-49E9-8154-93BECE1378F6}"/>
              </a:ext>
            </a:extLst>
          </p:cNvPr>
          <p:cNvSpPr/>
          <p:nvPr userDrawn="1"/>
        </p:nvSpPr>
        <p:spPr>
          <a:xfrm>
            <a:off x="9016553" y="6639028"/>
            <a:ext cx="2380590" cy="138499"/>
          </a:xfrm>
          <a:prstGeom prst="rect">
            <a:avLst/>
          </a:prstGeom>
        </p:spPr>
        <p:txBody>
          <a:bodyPr wrap="square" lIns="0" tIns="0" rIns="0" bIns="0">
            <a:spAutoFit/>
          </a:bodyPr>
          <a:lstStyle/>
          <a:p>
            <a:pPr algn="r"/>
            <a:r>
              <a:rPr lang="en-US" sz="900" dirty="0">
                <a:solidFill>
                  <a:schemeClr val="tx1"/>
                </a:solidFill>
                <a:latin typeface="Arial" panose="020B0604020202020204" pitchFamily="34" charset="0"/>
                <a:cs typeface="Arial" panose="020B0604020202020204" pitchFamily="34" charset="0"/>
              </a:rPr>
              <a:t> © 20</a:t>
            </a:r>
            <a:r>
              <a:rPr lang="en-US" altLang="ja-JP" sz="900" dirty="0">
                <a:solidFill>
                  <a:schemeClr val="tx1"/>
                </a:solidFill>
                <a:latin typeface="Arial" panose="020B0604020202020204" pitchFamily="34" charset="0"/>
                <a:cs typeface="Arial" panose="020B0604020202020204" pitchFamily="34" charset="0"/>
              </a:rPr>
              <a:t>20</a:t>
            </a:r>
            <a:r>
              <a:rPr lang="en-US" sz="900" dirty="0">
                <a:solidFill>
                  <a:schemeClr val="tx1"/>
                </a:solidFill>
                <a:latin typeface="Arial" panose="020B0604020202020204" pitchFamily="34" charset="0"/>
                <a:cs typeface="Arial" panose="020B0604020202020204" pitchFamily="34" charset="0"/>
              </a:rPr>
              <a:t> </a:t>
            </a:r>
            <a:r>
              <a:rPr lang="en-US" altLang="ja-JP" sz="900" dirty="0">
                <a:solidFill>
                  <a:schemeClr val="tx1"/>
                </a:solidFill>
                <a:latin typeface="Arial" panose="020B0604020202020204" pitchFamily="34" charset="0"/>
                <a:cs typeface="Arial" panose="020B0604020202020204" pitchFamily="34" charset="0"/>
              </a:rPr>
              <a:t>OZ</a:t>
            </a:r>
            <a:r>
              <a:rPr lang="en-US" altLang="ja-JP" sz="900" dirty="0">
                <a:solidFill>
                  <a:schemeClr val="tx1"/>
                </a:solidFill>
                <a:latin typeface="Arial" panose="020B0604020202020204" pitchFamily="34" charset="0"/>
                <a:ea typeface="BIZ UD明朝 Medium" panose="02020500000000000000" pitchFamily="17" charset="-128"/>
                <a:cs typeface="Arial" panose="020B0604020202020204" pitchFamily="34" charset="0"/>
              </a:rPr>
              <a:t>1</a:t>
            </a:r>
            <a:r>
              <a:rPr lang="en-US" sz="900" dirty="0">
                <a:solidFill>
                  <a:schemeClr val="tx1"/>
                </a:solidFill>
                <a:latin typeface="Arial" panose="020B0604020202020204" pitchFamily="34" charset="0"/>
                <a:cs typeface="Arial" panose="020B0604020202020204" pitchFamily="34" charset="0"/>
              </a:rPr>
              <a:t> Corp. All Right</a:t>
            </a:r>
            <a:r>
              <a:rPr lang="en-US" altLang="ja-JP" sz="900" dirty="0">
                <a:solidFill>
                  <a:schemeClr val="tx1"/>
                </a:solidFill>
                <a:latin typeface="Arial" panose="020B0604020202020204" pitchFamily="34" charset="0"/>
                <a:cs typeface="Arial" panose="020B0604020202020204" pitchFamily="34" charset="0"/>
              </a:rPr>
              <a:t>s</a:t>
            </a:r>
            <a:r>
              <a:rPr lang="en-US" sz="900" dirty="0">
                <a:solidFill>
                  <a:schemeClr val="tx1"/>
                </a:solidFill>
                <a:latin typeface="Arial" panose="020B0604020202020204" pitchFamily="34" charset="0"/>
                <a:cs typeface="Arial" panose="020B0604020202020204" pitchFamily="34" charset="0"/>
              </a:rPr>
              <a:t> Reserved. </a:t>
            </a:r>
          </a:p>
        </p:txBody>
      </p:sp>
      <p:grpSp>
        <p:nvGrpSpPr>
          <p:cNvPr id="14" name="グループ化 13">
            <a:extLst>
              <a:ext uri="{FF2B5EF4-FFF2-40B4-BE49-F238E27FC236}">
                <a16:creationId xmlns:a16="http://schemas.microsoft.com/office/drawing/2014/main" id="{2A8044DB-6BFB-4361-A8BF-751DDEAECD87}"/>
              </a:ext>
            </a:extLst>
          </p:cNvPr>
          <p:cNvGrpSpPr/>
          <p:nvPr userDrawn="1"/>
        </p:nvGrpSpPr>
        <p:grpSpPr>
          <a:xfrm>
            <a:off x="360000" y="6602240"/>
            <a:ext cx="1080000" cy="164496"/>
            <a:chOff x="360000" y="6552000"/>
            <a:chExt cx="1080000" cy="164496"/>
          </a:xfrm>
        </p:grpSpPr>
        <p:sp>
          <p:nvSpPr>
            <p:cNvPr id="12" name="Rectangle 21">
              <a:extLst>
                <a:ext uri="{FF2B5EF4-FFF2-40B4-BE49-F238E27FC236}">
                  <a16:creationId xmlns:a16="http://schemas.microsoft.com/office/drawing/2014/main" id="{16CABE9F-A490-4860-B480-58D296620B67}"/>
                </a:ext>
              </a:extLst>
            </p:cNvPr>
            <p:cNvSpPr/>
            <p:nvPr userDrawn="1"/>
          </p:nvSpPr>
          <p:spPr>
            <a:xfrm>
              <a:off x="417035" y="6567404"/>
              <a:ext cx="965930" cy="138499"/>
            </a:xfrm>
            <a:prstGeom prst="rect">
              <a:avLst/>
            </a:prstGeom>
          </p:spPr>
          <p:txBody>
            <a:bodyPr wrap="square" lIns="0" tIns="0" rIns="0" bIns="0">
              <a:spAutoFit/>
            </a:bodyPr>
            <a:lstStyle/>
            <a:p>
              <a:pPr algn="ctr"/>
              <a:r>
                <a:rPr lang="en-US" sz="900" dirty="0">
                  <a:solidFill>
                    <a:prstClr val="white"/>
                  </a:solidFill>
                  <a:latin typeface="Arial" panose="020B0604020202020204" pitchFamily="34" charset="0"/>
                  <a:cs typeface="Arial" panose="020B0604020202020204" pitchFamily="34" charset="0"/>
                </a:rPr>
                <a:t>CONFIDENTIAL</a:t>
              </a:r>
            </a:p>
          </p:txBody>
        </p:sp>
        <p:sp>
          <p:nvSpPr>
            <p:cNvPr id="13" name="Rectangle 22">
              <a:extLst>
                <a:ext uri="{FF2B5EF4-FFF2-40B4-BE49-F238E27FC236}">
                  <a16:creationId xmlns:a16="http://schemas.microsoft.com/office/drawing/2014/main" id="{68102C0C-67A2-4F91-9688-CEC49E89E424}"/>
                </a:ext>
              </a:extLst>
            </p:cNvPr>
            <p:cNvSpPr/>
            <p:nvPr userDrawn="1"/>
          </p:nvSpPr>
          <p:spPr>
            <a:xfrm>
              <a:off x="360000" y="6552000"/>
              <a:ext cx="1080000" cy="164496"/>
            </a:xfrm>
            <a:prstGeom prst="rect">
              <a:avLst/>
            </a:prstGeom>
            <a:noFill/>
            <a:ln w="3175" cmpd="sng">
              <a:solidFill>
                <a:srgbClr val="FFFFFE"/>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00">
                <a:solidFill>
                  <a:schemeClr val="bg1"/>
                </a:solidFill>
              </a:endParaRPr>
            </a:p>
          </p:txBody>
        </p:sp>
      </p:grpSp>
      <p:cxnSp>
        <p:nvCxnSpPr>
          <p:cNvPr id="3" name="直線コネクタ 2">
            <a:extLst>
              <a:ext uri="{FF2B5EF4-FFF2-40B4-BE49-F238E27FC236}">
                <a16:creationId xmlns:a16="http://schemas.microsoft.com/office/drawing/2014/main" id="{12A7398B-E853-4A18-B3C7-651005955297}"/>
              </a:ext>
            </a:extLst>
          </p:cNvPr>
          <p:cNvCxnSpPr>
            <a:cxnSpLocks/>
          </p:cNvCxnSpPr>
          <p:nvPr userDrawn="1"/>
        </p:nvCxnSpPr>
        <p:spPr>
          <a:xfrm>
            <a:off x="0" y="576000"/>
            <a:ext cx="10800000" cy="0"/>
          </a:xfrm>
          <a:prstGeom prst="line">
            <a:avLst/>
          </a:prstGeom>
          <a:ln>
            <a:solidFill>
              <a:srgbClr val="942825"/>
            </a:solidFill>
          </a:ln>
        </p:spPr>
        <p:style>
          <a:lnRef idx="1">
            <a:schemeClr val="accent1"/>
          </a:lnRef>
          <a:fillRef idx="0">
            <a:schemeClr val="accent1"/>
          </a:fillRef>
          <a:effectRef idx="0">
            <a:schemeClr val="accent1"/>
          </a:effectRef>
          <a:fontRef idx="minor">
            <a:schemeClr val="tx1"/>
          </a:fontRef>
        </p:style>
      </p:cxnSp>
      <p:pic>
        <p:nvPicPr>
          <p:cNvPr id="15" name="図 14">
            <a:extLst>
              <a:ext uri="{FF2B5EF4-FFF2-40B4-BE49-F238E27FC236}">
                <a16:creationId xmlns:a16="http://schemas.microsoft.com/office/drawing/2014/main" id="{8D0E00AB-FA96-4299-B991-0DF0A3F3E421}"/>
              </a:ext>
            </a:extLst>
          </p:cNvPr>
          <p:cNvPicPr>
            <a:picLocks noChangeAspect="1"/>
          </p:cNvPicPr>
          <p:nvPr userDrawn="1"/>
        </p:nvPicPr>
        <p:blipFill rotWithShape="1">
          <a:blip r:embed="rId7" cstate="email">
            <a:alphaModFix amt="20000"/>
            <a:extLst>
              <a:ext uri="{28A0092B-C50C-407E-A947-70E740481C1C}">
                <a14:useLocalDpi xmlns:a14="http://schemas.microsoft.com/office/drawing/2010/main"/>
              </a:ext>
            </a:extLst>
          </a:blip>
          <a:srcRect l="16731" t="24434" r="38212" b="31810"/>
          <a:stretch/>
        </p:blipFill>
        <p:spPr>
          <a:xfrm>
            <a:off x="11015701" y="54468"/>
            <a:ext cx="992778" cy="851648"/>
          </a:xfrm>
          <a:prstGeom prst="rect">
            <a:avLst/>
          </a:prstGeom>
        </p:spPr>
      </p:pic>
    </p:spTree>
    <p:extLst>
      <p:ext uri="{BB962C8B-B14F-4D97-AF65-F5344CB8AC3E}">
        <p14:creationId xmlns:p14="http://schemas.microsoft.com/office/powerpoint/2010/main" val="3596342283"/>
      </p:ext>
    </p:extLst>
  </p:cSld>
  <p:clrMap bg1="lt1" tx1="dk1" bg2="lt2" tx2="dk2" accent1="accent1" accent2="accent2" accent3="accent3" accent4="accent4" accent5="accent5" accent6="accent6" hlink="hlink" folHlink="folHlink"/>
  <p:sldLayoutIdLst>
    <p:sldLayoutId id="2147483776" r:id="rId1"/>
    <p:sldLayoutId id="2147483779" r:id="rId2"/>
    <p:sldLayoutId id="2147483781" r:id="rId3"/>
    <p:sldLayoutId id="2147483782" r:id="rId4"/>
    <p:sldLayoutId id="2147483783" r:id="rId5"/>
  </p:sldLayoutIdLst>
  <p:hf hdr="0" ftr="0" dt="0"/>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B9F0FAFD-DD0E-4D07-BCCC-AF9E419CB1E0}"/>
              </a:ext>
            </a:extLst>
          </p:cNvPr>
          <p:cNvSpPr/>
          <p:nvPr userDrawn="1"/>
        </p:nvSpPr>
        <p:spPr>
          <a:xfrm>
            <a:off x="-1" y="1"/>
            <a:ext cx="12192001" cy="493164"/>
          </a:xfrm>
          <a:prstGeom prst="rect">
            <a:avLst/>
          </a:prstGeom>
          <a:gradFill>
            <a:gsLst>
              <a:gs pos="0">
                <a:srgbClr val="00B0F0"/>
              </a:gs>
              <a:gs pos="100000">
                <a:srgbClr val="0070C0"/>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正方形/長方形 2">
            <a:extLst>
              <a:ext uri="{FF2B5EF4-FFF2-40B4-BE49-F238E27FC236}">
                <a16:creationId xmlns:a16="http://schemas.microsoft.com/office/drawing/2014/main" id="{EA2A6F31-7535-4B7B-BCE6-4FEBF8C49828}"/>
              </a:ext>
            </a:extLst>
          </p:cNvPr>
          <p:cNvSpPr/>
          <p:nvPr userDrawn="1"/>
        </p:nvSpPr>
        <p:spPr>
          <a:xfrm>
            <a:off x="171955" y="42759"/>
            <a:ext cx="1260029" cy="4000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4" name="図 3">
            <a:extLst>
              <a:ext uri="{FF2B5EF4-FFF2-40B4-BE49-F238E27FC236}">
                <a16:creationId xmlns:a16="http://schemas.microsoft.com/office/drawing/2014/main" id="{16E70712-3F84-45CF-9AF5-B77A9E35E8F8}"/>
              </a:ext>
            </a:extLst>
          </p:cNvPr>
          <p:cNvPicPr>
            <a:picLocks noChangeAspect="1"/>
          </p:cNvPicPr>
          <p:nvPr userDrawn="1"/>
        </p:nvPicPr>
        <p:blipFill rotWithShape="1">
          <a:blip r:embed="rId6" cstate="email">
            <a:extLst>
              <a:ext uri="{28A0092B-C50C-407E-A947-70E740481C1C}">
                <a14:useLocalDpi xmlns:a14="http://schemas.microsoft.com/office/drawing/2010/main"/>
              </a:ext>
            </a:extLst>
          </a:blip>
          <a:srcRect/>
          <a:stretch/>
        </p:blipFill>
        <p:spPr>
          <a:xfrm>
            <a:off x="246242" y="82591"/>
            <a:ext cx="1111454" cy="348305"/>
          </a:xfrm>
          <a:prstGeom prst="rect">
            <a:avLst/>
          </a:prstGeom>
        </p:spPr>
      </p:pic>
    </p:spTree>
    <p:extLst>
      <p:ext uri="{BB962C8B-B14F-4D97-AF65-F5344CB8AC3E}">
        <p14:creationId xmlns:p14="http://schemas.microsoft.com/office/powerpoint/2010/main" val="2110109608"/>
      </p:ext>
    </p:extLst>
  </p:cSld>
  <p:clrMap bg1="lt1" tx1="dk1" bg2="lt2" tx2="dk2" accent1="accent1" accent2="accent2" accent3="accent3" accent4="accent4" accent5="accent5" accent6="accent6" hlink="hlink" folHlink="folHlink"/>
  <p:sldLayoutIdLst>
    <p:sldLayoutId id="2147483648" r:id="rId1"/>
    <p:sldLayoutId id="2147483785" r:id="rId2"/>
    <p:sldLayoutId id="2147483792" r:id="rId3"/>
    <p:sldLayoutId id="2147483793" r:id="rId4"/>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machisouzou@town.toyono.osaka.jp" TargetMode="External"/><Relationship Id="rId2" Type="http://schemas.openxmlformats.org/officeDocument/2006/relationships/hyperlink" Target="mailto:&#65288;&#21442;&#21152;&#26041;&#27861;&#12289;&#21442;&#21152;&#20154;&#25968;info@cspfc.info" TargetMode="External"/><Relationship Id="rId1" Type="http://schemas.openxmlformats.org/officeDocument/2006/relationships/slideLayout" Target="../slideLayouts/slideLayout10.xml"/><Relationship Id="rId5" Type="http://schemas.openxmlformats.org/officeDocument/2006/relationships/hyperlink" Target="mailto:info@cspfc.info" TargetMode="External"/><Relationship Id="rId4" Type="http://schemas.openxmlformats.org/officeDocument/2006/relationships/hyperlink" Target="mailto:smartcity-partners@gbox.pref.osaka.lg.jp" TargetMode="External"/></Relationships>
</file>

<file path=ppt/slides/_rels/slide10.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18.png"/><Relationship Id="rId18" Type="http://schemas.microsoft.com/office/2007/relationships/hdphoto" Target="../media/hdphoto4.wdp"/><Relationship Id="rId3" Type="http://schemas.openxmlformats.org/officeDocument/2006/relationships/image" Target="../media/image11.png"/><Relationship Id="rId21" Type="http://schemas.openxmlformats.org/officeDocument/2006/relationships/image" Target="../media/image25.png"/><Relationship Id="rId7" Type="http://schemas.openxmlformats.org/officeDocument/2006/relationships/image" Target="../media/image14.png"/><Relationship Id="rId12" Type="http://schemas.microsoft.com/office/2007/relationships/hdphoto" Target="../media/hdphoto3.wdp"/><Relationship Id="rId17" Type="http://schemas.openxmlformats.org/officeDocument/2006/relationships/image" Target="../media/image22.png"/><Relationship Id="rId2" Type="http://schemas.openxmlformats.org/officeDocument/2006/relationships/image" Target="../media/image10.png"/><Relationship Id="rId16" Type="http://schemas.openxmlformats.org/officeDocument/2006/relationships/image" Target="../media/image21.png"/><Relationship Id="rId20" Type="http://schemas.openxmlformats.org/officeDocument/2006/relationships/image" Target="../media/image24.png"/><Relationship Id="rId1" Type="http://schemas.openxmlformats.org/officeDocument/2006/relationships/slideLayout" Target="../slideLayouts/slideLayout12.xml"/><Relationship Id="rId6" Type="http://schemas.openxmlformats.org/officeDocument/2006/relationships/image" Target="../media/image13.png"/><Relationship Id="rId11" Type="http://schemas.openxmlformats.org/officeDocument/2006/relationships/image" Target="../media/image17.png"/><Relationship Id="rId5" Type="http://schemas.microsoft.com/office/2007/relationships/hdphoto" Target="../media/hdphoto1.wdp"/><Relationship Id="rId15" Type="http://schemas.openxmlformats.org/officeDocument/2006/relationships/image" Target="../media/image20.png"/><Relationship Id="rId23" Type="http://schemas.microsoft.com/office/2007/relationships/hdphoto" Target="../media/hdphoto5.wdp"/><Relationship Id="rId10" Type="http://schemas.microsoft.com/office/2007/relationships/hdphoto" Target="../media/hdphoto2.wdp"/><Relationship Id="rId19" Type="http://schemas.openxmlformats.org/officeDocument/2006/relationships/image" Target="../media/image23.png"/><Relationship Id="rId4" Type="http://schemas.openxmlformats.org/officeDocument/2006/relationships/image" Target="../media/image12.png"/><Relationship Id="rId9" Type="http://schemas.openxmlformats.org/officeDocument/2006/relationships/image" Target="../media/image16.png"/><Relationship Id="rId14" Type="http://schemas.openxmlformats.org/officeDocument/2006/relationships/image" Target="../media/image19.png"/><Relationship Id="rId22" Type="http://schemas.openxmlformats.org/officeDocument/2006/relationships/image" Target="../media/image26.png"/></Relationships>
</file>

<file path=ppt/slides/_rels/slide11.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18.png"/><Relationship Id="rId18" Type="http://schemas.microsoft.com/office/2007/relationships/hdphoto" Target="../media/hdphoto4.wdp"/><Relationship Id="rId26" Type="http://schemas.openxmlformats.org/officeDocument/2006/relationships/image" Target="../media/image29.png"/><Relationship Id="rId3" Type="http://schemas.openxmlformats.org/officeDocument/2006/relationships/image" Target="../media/image11.png"/><Relationship Id="rId21" Type="http://schemas.openxmlformats.org/officeDocument/2006/relationships/image" Target="../media/image25.png"/><Relationship Id="rId7" Type="http://schemas.openxmlformats.org/officeDocument/2006/relationships/image" Target="../media/image14.png"/><Relationship Id="rId12" Type="http://schemas.microsoft.com/office/2007/relationships/hdphoto" Target="../media/hdphoto3.wdp"/><Relationship Id="rId17" Type="http://schemas.openxmlformats.org/officeDocument/2006/relationships/image" Target="../media/image22.png"/><Relationship Id="rId25" Type="http://schemas.openxmlformats.org/officeDocument/2006/relationships/image" Target="../media/image28.png"/><Relationship Id="rId2" Type="http://schemas.openxmlformats.org/officeDocument/2006/relationships/image" Target="../media/image10.png"/><Relationship Id="rId16" Type="http://schemas.openxmlformats.org/officeDocument/2006/relationships/image" Target="../media/image21.png"/><Relationship Id="rId20" Type="http://schemas.openxmlformats.org/officeDocument/2006/relationships/image" Target="../media/image24.png"/><Relationship Id="rId29" Type="http://schemas.openxmlformats.org/officeDocument/2006/relationships/image" Target="../media/image32.png"/><Relationship Id="rId1" Type="http://schemas.openxmlformats.org/officeDocument/2006/relationships/slideLayout" Target="../slideLayouts/slideLayout12.xml"/><Relationship Id="rId6" Type="http://schemas.openxmlformats.org/officeDocument/2006/relationships/image" Target="../media/image13.png"/><Relationship Id="rId11" Type="http://schemas.openxmlformats.org/officeDocument/2006/relationships/image" Target="../media/image17.png"/><Relationship Id="rId24" Type="http://schemas.openxmlformats.org/officeDocument/2006/relationships/image" Target="../media/image27.png"/><Relationship Id="rId5" Type="http://schemas.microsoft.com/office/2007/relationships/hdphoto" Target="../media/hdphoto1.wdp"/><Relationship Id="rId15" Type="http://schemas.openxmlformats.org/officeDocument/2006/relationships/image" Target="../media/image20.png"/><Relationship Id="rId23" Type="http://schemas.microsoft.com/office/2007/relationships/hdphoto" Target="../media/hdphoto5.wdp"/><Relationship Id="rId28" Type="http://schemas.openxmlformats.org/officeDocument/2006/relationships/image" Target="../media/image31.png"/><Relationship Id="rId10" Type="http://schemas.microsoft.com/office/2007/relationships/hdphoto" Target="../media/hdphoto2.wdp"/><Relationship Id="rId19" Type="http://schemas.openxmlformats.org/officeDocument/2006/relationships/image" Target="../media/image23.png"/><Relationship Id="rId4" Type="http://schemas.openxmlformats.org/officeDocument/2006/relationships/image" Target="../media/image12.png"/><Relationship Id="rId9" Type="http://schemas.openxmlformats.org/officeDocument/2006/relationships/image" Target="../media/image16.png"/><Relationship Id="rId14" Type="http://schemas.openxmlformats.org/officeDocument/2006/relationships/image" Target="../media/image19.png"/><Relationship Id="rId22" Type="http://schemas.openxmlformats.org/officeDocument/2006/relationships/image" Target="../media/image26.png"/><Relationship Id="rId27" Type="http://schemas.openxmlformats.org/officeDocument/2006/relationships/image" Target="../media/image30.png"/><Relationship Id="rId30" Type="http://schemas.openxmlformats.org/officeDocument/2006/relationships/image" Target="../media/image33.png"/></Relationships>
</file>

<file path=ppt/slides/_rels/slide12.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3" Type="http://schemas.openxmlformats.org/officeDocument/2006/relationships/image" Target="../media/image34.jpeg"/><Relationship Id="rId7" Type="http://schemas.openxmlformats.org/officeDocument/2006/relationships/image" Target="../media/image37.pn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36.png"/><Relationship Id="rId5" Type="http://schemas.microsoft.com/office/2007/relationships/hdphoto" Target="../media/hdphoto6.wdp"/><Relationship Id="rId4" Type="http://schemas.openxmlformats.org/officeDocument/2006/relationships/image" Target="../media/image35.png"/></Relationships>
</file>

<file path=ppt/slides/_rels/slide14.xml.rels><?xml version="1.0" encoding="UTF-8" standalone="yes"?>
<Relationships xmlns="http://schemas.openxmlformats.org/package/2006/relationships"><Relationship Id="rId2" Type="http://schemas.openxmlformats.org/officeDocument/2006/relationships/image" Target="../media/image38.emf"/><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2" Type="http://schemas.openxmlformats.org/officeDocument/2006/relationships/image" Target="../media/image45.emf"/><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5.xml.rels><?xml version="1.0" encoding="UTF-8" standalone="yes"?>
<Relationships xmlns="http://schemas.openxmlformats.org/package/2006/relationships"><Relationship Id="rId3" Type="http://schemas.openxmlformats.org/officeDocument/2006/relationships/image" Target="../media/image48.png"/><Relationship Id="rId7" Type="http://schemas.openxmlformats.org/officeDocument/2006/relationships/image" Target="../media/image51.png"/><Relationship Id="rId2" Type="http://schemas.openxmlformats.org/officeDocument/2006/relationships/image" Target="../media/image47.jpeg"/><Relationship Id="rId1" Type="http://schemas.openxmlformats.org/officeDocument/2006/relationships/slideLayout" Target="../slideLayouts/slideLayout10.xml"/><Relationship Id="rId6" Type="http://schemas.openxmlformats.org/officeDocument/2006/relationships/image" Target="../media/image2.png"/><Relationship Id="rId5" Type="http://schemas.openxmlformats.org/officeDocument/2006/relationships/image" Target="../media/image50.jpeg"/><Relationship Id="rId4" Type="http://schemas.openxmlformats.org/officeDocument/2006/relationships/image" Target="../media/image49.jpeg"/></Relationships>
</file>

<file path=ppt/slides/_rels/slide2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10.xml"/></Relationships>
</file>

<file path=ppt/slides/_rels/slide2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10.xml"/><Relationship Id="rId6" Type="http://schemas.openxmlformats.org/officeDocument/2006/relationships/image" Target="../media/image57.png"/><Relationship Id="rId5" Type="http://schemas.openxmlformats.org/officeDocument/2006/relationships/image" Target="../media/image56.jpeg"/><Relationship Id="rId4" Type="http://schemas.openxmlformats.org/officeDocument/2006/relationships/image" Target="../media/image37.png"/></Relationships>
</file>

<file path=ppt/slides/_rels/slide28.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10.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Layout" Target="../slideLayouts/slideLayout10.xml"/></Relationships>
</file>

<file path=ppt/slides/_rels/slide30.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10.xml"/></Relationships>
</file>

<file path=ppt/slides/_rels/slide31.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18.png"/><Relationship Id="rId18" Type="http://schemas.microsoft.com/office/2007/relationships/hdphoto" Target="../media/hdphoto4.wdp"/><Relationship Id="rId3" Type="http://schemas.openxmlformats.org/officeDocument/2006/relationships/image" Target="../media/image11.png"/><Relationship Id="rId21" Type="http://schemas.openxmlformats.org/officeDocument/2006/relationships/image" Target="../media/image25.png"/><Relationship Id="rId7" Type="http://schemas.openxmlformats.org/officeDocument/2006/relationships/image" Target="../media/image14.png"/><Relationship Id="rId12" Type="http://schemas.microsoft.com/office/2007/relationships/hdphoto" Target="../media/hdphoto3.wdp"/><Relationship Id="rId17" Type="http://schemas.openxmlformats.org/officeDocument/2006/relationships/image" Target="../media/image22.png"/><Relationship Id="rId2" Type="http://schemas.openxmlformats.org/officeDocument/2006/relationships/image" Target="../media/image10.png"/><Relationship Id="rId16" Type="http://schemas.openxmlformats.org/officeDocument/2006/relationships/image" Target="../media/image21.png"/><Relationship Id="rId20" Type="http://schemas.openxmlformats.org/officeDocument/2006/relationships/image" Target="../media/image24.png"/><Relationship Id="rId1" Type="http://schemas.openxmlformats.org/officeDocument/2006/relationships/slideLayout" Target="../slideLayouts/slideLayout12.xml"/><Relationship Id="rId6" Type="http://schemas.openxmlformats.org/officeDocument/2006/relationships/image" Target="../media/image13.png"/><Relationship Id="rId11" Type="http://schemas.openxmlformats.org/officeDocument/2006/relationships/image" Target="../media/image17.png"/><Relationship Id="rId5" Type="http://schemas.microsoft.com/office/2007/relationships/hdphoto" Target="../media/hdphoto1.wdp"/><Relationship Id="rId15" Type="http://schemas.openxmlformats.org/officeDocument/2006/relationships/image" Target="../media/image20.png"/><Relationship Id="rId23" Type="http://schemas.microsoft.com/office/2007/relationships/hdphoto" Target="../media/hdphoto5.wdp"/><Relationship Id="rId10" Type="http://schemas.microsoft.com/office/2007/relationships/hdphoto" Target="../media/hdphoto2.wdp"/><Relationship Id="rId19" Type="http://schemas.openxmlformats.org/officeDocument/2006/relationships/image" Target="../media/image23.png"/><Relationship Id="rId4" Type="http://schemas.openxmlformats.org/officeDocument/2006/relationships/image" Target="../media/image12.png"/><Relationship Id="rId9" Type="http://schemas.openxmlformats.org/officeDocument/2006/relationships/image" Target="../media/image16.png"/><Relationship Id="rId14" Type="http://schemas.openxmlformats.org/officeDocument/2006/relationships/image" Target="../media/image19.png"/><Relationship Id="rId22"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83ECF239-40C1-4C4B-AF7D-B93F00065CBF}"/>
              </a:ext>
            </a:extLst>
          </p:cNvPr>
          <p:cNvSpPr txBox="1"/>
          <p:nvPr/>
        </p:nvSpPr>
        <p:spPr>
          <a:xfrm>
            <a:off x="183406" y="589648"/>
            <a:ext cx="11825188" cy="6001643"/>
          </a:xfrm>
          <a:prstGeom prst="rect">
            <a:avLst/>
          </a:prstGeom>
          <a:noFill/>
          <a:ln>
            <a:noFill/>
          </a:ln>
        </p:spPr>
        <p:style>
          <a:lnRef idx="2">
            <a:schemeClr val="accent2"/>
          </a:lnRef>
          <a:fillRef idx="1">
            <a:schemeClr val="lt1"/>
          </a:fillRef>
          <a:effectRef idx="0">
            <a:schemeClr val="accent2"/>
          </a:effectRef>
          <a:fontRef idx="minor">
            <a:schemeClr val="dk1"/>
          </a:fontRef>
        </p:style>
        <p:txBody>
          <a:bodyPr wrap="square" lIns="91440" tIns="45720" rIns="91440" bIns="45720" rtlCol="0" anchor="t">
            <a:spAutoFit/>
          </a:bodyPr>
          <a:lstStyle/>
          <a:p>
            <a:pPr algn="l"/>
            <a:r>
              <a:rPr kumimoji="1" lang="en-US" altLang="ja-JP" sz="1400" dirty="0">
                <a:latin typeface="+mn-ea"/>
              </a:rPr>
              <a:t>10</a:t>
            </a:r>
            <a:r>
              <a:rPr kumimoji="1" lang="ja-JP" altLang="en-US" sz="1400" dirty="0">
                <a:latin typeface="+mn-ea"/>
              </a:rPr>
              <a:t>：</a:t>
            </a:r>
            <a:r>
              <a:rPr kumimoji="1" lang="en-US" altLang="ja-JP" sz="1400" dirty="0">
                <a:latin typeface="+mn-ea"/>
              </a:rPr>
              <a:t>00</a:t>
            </a:r>
            <a:r>
              <a:rPr kumimoji="1" lang="ja-JP" altLang="en-US" sz="1400" dirty="0">
                <a:latin typeface="+mn-ea"/>
              </a:rPr>
              <a:t>～　</a:t>
            </a:r>
            <a:r>
              <a:rPr kumimoji="1" lang="en-US" altLang="ja-JP" sz="1400" dirty="0">
                <a:latin typeface="+mn-ea"/>
              </a:rPr>
              <a:t>《</a:t>
            </a:r>
            <a:r>
              <a:rPr kumimoji="1" lang="ja-JP" altLang="en-US" sz="1400" dirty="0">
                <a:latin typeface="+mn-ea"/>
              </a:rPr>
              <a:t>代表理事より</a:t>
            </a:r>
            <a:r>
              <a:rPr kumimoji="1" lang="en-US" altLang="ja-JP" sz="1400" dirty="0">
                <a:latin typeface="+mn-ea"/>
              </a:rPr>
              <a:t>》</a:t>
            </a:r>
          </a:p>
          <a:p>
            <a:r>
              <a:rPr kumimoji="1" lang="ja-JP" altLang="en-US" sz="1400" dirty="0">
                <a:latin typeface="+mn-ea"/>
              </a:rPr>
              <a:t>　　　　・総務省　進捗報告</a:t>
            </a:r>
            <a:endParaRPr kumimoji="1" lang="en-US" altLang="ja-JP" sz="1400" dirty="0">
              <a:latin typeface="+mn-ea"/>
            </a:endParaRPr>
          </a:p>
          <a:p>
            <a:r>
              <a:rPr kumimoji="1" lang="ja-JP" altLang="en-US" sz="1400" dirty="0">
                <a:latin typeface="+mn-ea"/>
              </a:rPr>
              <a:t>　　　　・スケジュール管理</a:t>
            </a:r>
            <a:endParaRPr kumimoji="1" lang="en-US" altLang="ja-JP" sz="1400" dirty="0">
              <a:latin typeface="+mn-ea"/>
            </a:endParaRPr>
          </a:p>
          <a:p>
            <a:r>
              <a:rPr kumimoji="1" lang="ja-JP" altLang="en-US" sz="1400" dirty="0">
                <a:latin typeface="+mn-ea"/>
              </a:rPr>
              <a:t>　　　　・サービス・データ・自治体課題の整理</a:t>
            </a:r>
            <a:endParaRPr kumimoji="1" lang="en-US" altLang="ja-JP" sz="1400" dirty="0">
              <a:latin typeface="+mn-ea"/>
            </a:endParaRPr>
          </a:p>
          <a:p>
            <a:r>
              <a:rPr kumimoji="1" lang="ja-JP" altLang="en-US" sz="1400" dirty="0">
                <a:latin typeface="+mn-ea"/>
              </a:rPr>
              <a:t>　　　　　　コンサルティング・</a:t>
            </a:r>
            <a:r>
              <a:rPr kumimoji="1" lang="en-US" altLang="ja-JP" sz="1400" dirty="0">
                <a:latin typeface="+mn-ea"/>
              </a:rPr>
              <a:t>SI</a:t>
            </a:r>
            <a:r>
              <a:rPr kumimoji="1" lang="ja-JP" altLang="en-US" sz="1400" dirty="0">
                <a:latin typeface="+mn-ea"/>
              </a:rPr>
              <a:t>分科会の準備</a:t>
            </a:r>
            <a:endParaRPr kumimoji="1" lang="en-US" altLang="ja-JP" sz="1400" dirty="0">
              <a:latin typeface="+mn-ea"/>
            </a:endParaRPr>
          </a:p>
          <a:p>
            <a:pPr algn="l"/>
            <a:r>
              <a:rPr kumimoji="1" lang="ja-JP" altLang="en-US" sz="1400" dirty="0">
                <a:latin typeface="+mn-ea"/>
              </a:rPr>
              <a:t>　　　　・住民スマホ教室　説明会進捗</a:t>
            </a:r>
            <a:endParaRPr kumimoji="1" lang="en-US" altLang="ja-JP" sz="1400" dirty="0">
              <a:latin typeface="+mn-ea"/>
            </a:endParaRPr>
          </a:p>
          <a:p>
            <a:r>
              <a:rPr lang="en-US" altLang="ja-JP" sz="1400" dirty="0">
                <a:latin typeface="+mn-ea"/>
              </a:rPr>
              <a:t>　　　　</a:t>
            </a:r>
            <a:r>
              <a:rPr lang="ja-JP" altLang="en-US" sz="1400" dirty="0">
                <a:latin typeface="+mn-ea"/>
              </a:rPr>
              <a:t>・アンケートチラシ＆ヘルスラボからのお知らせ</a:t>
            </a:r>
            <a:endParaRPr kumimoji="1" lang="en-US" altLang="ja-JP" sz="1400" dirty="0">
              <a:latin typeface="+mn-ea"/>
            </a:endParaRPr>
          </a:p>
          <a:p>
            <a:r>
              <a:rPr kumimoji="1" lang="ja-JP" altLang="en-US" sz="1400" dirty="0">
                <a:latin typeface="+mn-ea"/>
              </a:rPr>
              <a:t>　　　　　</a:t>
            </a:r>
            <a:r>
              <a:rPr kumimoji="1" lang="en-US" altLang="ja-JP" sz="1400" dirty="0">
                <a:latin typeface="+mn-ea"/>
              </a:rPr>
              <a:t>《</a:t>
            </a:r>
            <a:r>
              <a:rPr kumimoji="1" lang="ja-JP" altLang="en-US" sz="1400" dirty="0">
                <a:latin typeface="+mn-ea"/>
              </a:rPr>
              <a:t>事務局より</a:t>
            </a:r>
            <a:r>
              <a:rPr kumimoji="1" lang="en-US" altLang="ja-JP" sz="1400" dirty="0">
                <a:latin typeface="+mn-ea"/>
              </a:rPr>
              <a:t>》</a:t>
            </a:r>
            <a:endParaRPr lang="en-US" altLang="ja-JP" sz="1400" dirty="0">
              <a:latin typeface="+mn-ea"/>
            </a:endParaRPr>
          </a:p>
          <a:p>
            <a:r>
              <a:rPr kumimoji="1" lang="ja-JP" altLang="en-US" sz="1400" dirty="0">
                <a:latin typeface="+mn-ea"/>
              </a:rPr>
              <a:t>　　　　・</a:t>
            </a:r>
            <a:r>
              <a:rPr lang="ja-JP" altLang="en-US" sz="1400" dirty="0">
                <a:latin typeface="+mn-ea"/>
              </a:rPr>
              <a:t>分科会メーリングリストに関して（分科会参加者リスト）</a:t>
            </a:r>
            <a:endParaRPr kumimoji="1" lang="en-US" altLang="ja-JP" sz="1400" dirty="0">
              <a:latin typeface="+mn-ea"/>
            </a:endParaRPr>
          </a:p>
          <a:p>
            <a:r>
              <a:rPr kumimoji="1" lang="ja-JP" altLang="en-US" sz="1400" dirty="0">
                <a:latin typeface="+mn-ea"/>
              </a:rPr>
              <a:t>　　　　・議事録の確認</a:t>
            </a:r>
            <a:r>
              <a:rPr lang="ja-JP" altLang="en-US" sz="1400" dirty="0">
                <a:latin typeface="+mn-ea"/>
              </a:rPr>
              <a:t>        </a:t>
            </a:r>
            <a:endParaRPr lang="en-US" altLang="ja-JP" sz="1400" dirty="0">
              <a:latin typeface="+mn-ea"/>
            </a:endParaRPr>
          </a:p>
          <a:p>
            <a:r>
              <a:rPr lang="ja-JP" altLang="en-US" sz="1400" dirty="0">
                <a:latin typeface="+mn-ea"/>
              </a:rPr>
              <a:t>　　　　・12月9日　勉強会申込状況　（参加方法、参加人数を</a:t>
            </a:r>
            <a:r>
              <a:rPr lang="ja-JP" altLang="en-US" sz="1400" dirty="0">
                <a:latin typeface="+mn-ea"/>
                <a:hlinkClick r:id="rId2"/>
              </a:rPr>
              <a:t>info@cspfc.info</a:t>
            </a:r>
            <a:r>
              <a:rPr lang="ja-JP" altLang="en-US" sz="1400" dirty="0">
                <a:latin typeface="+mn-ea"/>
              </a:rPr>
              <a:t> まで）</a:t>
            </a:r>
            <a:endParaRPr lang="en-US" altLang="ja-JP" sz="1400" dirty="0">
              <a:latin typeface="+mn-ea"/>
            </a:endParaRPr>
          </a:p>
          <a:p>
            <a:endParaRPr kumimoji="1" lang="ja-JP" altLang="en-US" sz="1400" dirty="0">
              <a:latin typeface="+mn-ea"/>
            </a:endParaRPr>
          </a:p>
          <a:p>
            <a:r>
              <a:rPr kumimoji="1" lang="en-US" altLang="ja-JP" sz="1400" dirty="0">
                <a:latin typeface="+mn-ea"/>
              </a:rPr>
              <a:t>11</a:t>
            </a:r>
            <a:r>
              <a:rPr kumimoji="1" lang="ja-JP" altLang="en-US" sz="1400" dirty="0">
                <a:latin typeface="+mn-ea"/>
              </a:rPr>
              <a:t>：</a:t>
            </a:r>
            <a:r>
              <a:rPr kumimoji="1" lang="en-US" altLang="ja-JP" sz="1400" dirty="0">
                <a:latin typeface="+mn-ea"/>
              </a:rPr>
              <a:t>00</a:t>
            </a:r>
            <a:r>
              <a:rPr kumimoji="1" lang="ja-JP" altLang="en-US" sz="1400" dirty="0">
                <a:latin typeface="+mn-ea"/>
              </a:rPr>
              <a:t>～　</a:t>
            </a:r>
            <a:r>
              <a:rPr kumimoji="1" lang="en-US" altLang="ja-JP" sz="1400" dirty="0">
                <a:latin typeface="+mn-ea"/>
              </a:rPr>
              <a:t>《</a:t>
            </a:r>
            <a:r>
              <a:rPr kumimoji="1" lang="ja-JP" altLang="en-US" sz="1400" dirty="0">
                <a:latin typeface="+mn-ea"/>
              </a:rPr>
              <a:t>各分科会進捗報告（</a:t>
            </a:r>
            <a:r>
              <a:rPr kumimoji="1" lang="en-US" altLang="ja-JP" sz="1400" dirty="0">
                <a:latin typeface="+mn-ea"/>
              </a:rPr>
              <a:t>60</a:t>
            </a:r>
            <a:r>
              <a:rPr kumimoji="1" lang="ja-JP" altLang="en-US" sz="1400" dirty="0">
                <a:latin typeface="+mn-ea"/>
              </a:rPr>
              <a:t>分）</a:t>
            </a:r>
            <a:r>
              <a:rPr kumimoji="1" lang="en-US" altLang="ja-JP" sz="1400" dirty="0">
                <a:latin typeface="+mn-ea"/>
              </a:rPr>
              <a:t>》</a:t>
            </a:r>
            <a:endParaRPr lang="en-US" altLang="ja-JP" sz="1400" dirty="0">
              <a:latin typeface="+mn-ea"/>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400" dirty="0">
                <a:latin typeface="+mn-ea"/>
              </a:rPr>
              <a:t>　　　　　　情報交換会（</a:t>
            </a:r>
            <a:r>
              <a:rPr kumimoji="1" lang="en-US" altLang="ja-JP" sz="1400" dirty="0">
                <a:latin typeface="+mn-ea"/>
              </a:rPr>
              <a:t>30</a:t>
            </a:r>
            <a:r>
              <a:rPr kumimoji="1" lang="ja-JP" altLang="en-US" sz="1400" dirty="0">
                <a:latin typeface="+mn-ea"/>
              </a:rPr>
              <a:t>分）</a:t>
            </a:r>
            <a:endParaRPr kumimoji="1" lang="en-US" altLang="ja-JP" sz="1400" dirty="0">
              <a:latin typeface="+mn-ea"/>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400" dirty="0">
                <a:latin typeface="+mn-ea"/>
              </a:rPr>
              <a:t>　　　　　　分科会進捗報告（</a:t>
            </a:r>
            <a:r>
              <a:rPr kumimoji="1" lang="en-US" altLang="ja-JP" sz="1400" dirty="0">
                <a:latin typeface="+mn-ea"/>
              </a:rPr>
              <a:t>30</a:t>
            </a:r>
            <a:r>
              <a:rPr kumimoji="1" lang="ja-JP" altLang="en-US" sz="1400" dirty="0">
                <a:latin typeface="+mn-ea"/>
              </a:rPr>
              <a:t>分）</a:t>
            </a:r>
            <a:endParaRPr kumimoji="1" lang="en-US" altLang="ja-JP" sz="1400" dirty="0">
              <a:latin typeface="+mn-ea"/>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ja-JP" sz="1400" dirty="0">
              <a:latin typeface="+mn-ea"/>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BIZ UDゴシック"/>
                <a:ea typeface="BIZ UDゴシック"/>
                <a:cs typeface="+mn-cs"/>
              </a:rPr>
              <a:t>今後のスケジュール</a:t>
            </a:r>
            <a:endParaRPr kumimoji="1" lang="en-US" altLang="ja-JP" sz="1400" b="0" i="0" u="none" strike="noStrike" kern="1200" cap="none" spc="0" normalizeH="0" baseline="0" noProof="0" dirty="0">
              <a:ln>
                <a:noFill/>
              </a:ln>
              <a:solidFill>
                <a:prstClr val="black"/>
              </a:solidFill>
              <a:effectLst/>
              <a:uLnTx/>
              <a:uFillTx/>
              <a:latin typeface="BIZ UDゴシック"/>
              <a:ea typeface="BIZ UDゴシック"/>
              <a:cs typeface="+mn-cs"/>
            </a:endParaRPr>
          </a:p>
          <a:p>
            <a:pPr>
              <a:defRPr/>
            </a:pPr>
            <a:r>
              <a:rPr lang="ja-JP" altLang="en-US" sz="1400" dirty="0">
                <a:latin typeface="BIZ UDゴシック"/>
                <a:ea typeface="BIZ UDゴシック"/>
              </a:rPr>
              <a:t>　　　　　・（済）12月1日、12月2日、12月8日、（予定）12月9日、12月10日　午前、午後　　スマホ教室</a:t>
            </a:r>
          </a:p>
          <a:p>
            <a:pPr>
              <a:defRPr/>
            </a:pPr>
            <a:r>
              <a:rPr lang="ja-JP" altLang="en-US" sz="1400" dirty="0">
                <a:latin typeface="BIZ UDゴシック"/>
                <a:ea typeface="BIZ UDゴシック"/>
              </a:rPr>
              <a:t>　　　　　</a:t>
            </a:r>
            <a:r>
              <a:rPr kumimoji="1" lang="ja-JP" altLang="en-US" sz="1400" b="0" i="0" u="none" strike="noStrike" kern="1200" cap="none" spc="0" normalizeH="0" baseline="0" noProof="0" dirty="0">
                <a:ln>
                  <a:noFill/>
                </a:ln>
                <a:effectLst/>
                <a:uLnTx/>
                <a:uFillTx/>
                <a:latin typeface="BIZ UDゴシック"/>
                <a:ea typeface="BIZ UDゴシック"/>
                <a:cs typeface="+mn-cs"/>
              </a:rPr>
              <a:t>・</a:t>
            </a:r>
            <a:r>
              <a:rPr kumimoji="1" lang="ja-JP" altLang="en-US" sz="1400" dirty="0">
                <a:latin typeface="BIZ UDゴシック"/>
                <a:ea typeface="BIZ UDゴシック"/>
              </a:rPr>
              <a:t>12月9日：　</a:t>
            </a:r>
            <a:r>
              <a:rPr kumimoji="1" lang="ja-JP" altLang="en-US" sz="1400" b="0" i="0" u="none" strike="noStrike" kern="1200" cap="none" spc="0" normalizeH="0" baseline="0" noProof="0" dirty="0">
                <a:ln>
                  <a:noFill/>
                </a:ln>
                <a:effectLst/>
                <a:uLnTx/>
                <a:uFillTx/>
                <a:latin typeface="BIZ UDゴシック"/>
                <a:ea typeface="BIZ UDゴシック"/>
                <a:cs typeface="+mn-cs"/>
              </a:rPr>
              <a:t>個人情報保護勉強会</a:t>
            </a:r>
            <a:r>
              <a:rPr kumimoji="1" lang="ja-JP" altLang="en-US" sz="1400" dirty="0">
                <a:latin typeface="BIZ UDゴシック"/>
                <a:ea typeface="BIZ UDゴシック"/>
              </a:rPr>
              <a:t>（13：00～）　</a:t>
            </a:r>
            <a:r>
              <a:rPr kumimoji="1" lang="en-US" altLang="ja-JP" sz="1400" dirty="0">
                <a:latin typeface="BIZ UDゴシック"/>
                <a:ea typeface="BIZ UDゴシック"/>
              </a:rPr>
              <a:t>TMI</a:t>
            </a:r>
            <a:r>
              <a:rPr kumimoji="1" lang="ja-JP" altLang="en-US" sz="1400" dirty="0">
                <a:latin typeface="BIZ UDゴシック"/>
                <a:ea typeface="BIZ UDゴシック"/>
              </a:rPr>
              <a:t>総合法律事務所講演</a:t>
            </a:r>
            <a:endParaRPr lang="en-US" altLang="ja-JP" sz="1400" b="0" i="0" u="none" strike="noStrike" kern="1200" cap="none" spc="0" normalizeH="0" baseline="0" noProof="0" dirty="0">
              <a:ln>
                <a:noFill/>
              </a:ln>
              <a:effectLst/>
              <a:uLnTx/>
              <a:uFillTx/>
              <a:latin typeface="BIZ UDゴシック"/>
              <a:ea typeface="BIZ UDゴシック"/>
            </a:endParaRPr>
          </a:p>
          <a:p>
            <a:pPr>
              <a:defRPr/>
            </a:pPr>
            <a:r>
              <a:rPr kumimoji="1" lang="ja-JP" altLang="en-US" sz="1400" b="0" i="0" u="none" strike="noStrike" kern="1200" cap="none" spc="0" normalizeH="0" baseline="0" noProof="0" dirty="0">
                <a:ln>
                  <a:noFill/>
                </a:ln>
                <a:effectLst/>
                <a:uLnTx/>
                <a:uFillTx/>
                <a:latin typeface="BIZ UDゴシック"/>
                <a:ea typeface="BIZ UDゴシック"/>
                <a:cs typeface="+mn-cs"/>
              </a:rPr>
              <a:t>　　　　　・</a:t>
            </a:r>
            <a:r>
              <a:rPr kumimoji="1" lang="ja-JP" altLang="en-US" sz="1400" dirty="0">
                <a:latin typeface="BIZ UDゴシック"/>
                <a:ea typeface="BIZ UDゴシック"/>
              </a:rPr>
              <a:t>12月9日：　</a:t>
            </a:r>
            <a:r>
              <a:rPr kumimoji="1" lang="en-US" altLang="ja-JP" sz="1400" b="0" i="0" u="none" strike="noStrike" kern="1200" cap="none" spc="0" normalizeH="0" baseline="0" noProof="0" dirty="0">
                <a:ln>
                  <a:noFill/>
                </a:ln>
                <a:effectLst/>
                <a:uLnTx/>
                <a:uFillTx/>
                <a:latin typeface="BIZ UDゴシック"/>
                <a:ea typeface="BIZ UDゴシック"/>
                <a:cs typeface="+mn-cs"/>
              </a:rPr>
              <a:t>JP-Link</a:t>
            </a:r>
            <a:r>
              <a:rPr kumimoji="1" lang="ja-JP" altLang="en-US" sz="1400" b="0" i="0" u="none" strike="noStrike" kern="1200" cap="none" spc="0" normalizeH="0" baseline="0" noProof="0" dirty="0">
                <a:ln>
                  <a:noFill/>
                </a:ln>
                <a:effectLst/>
                <a:uLnTx/>
                <a:uFillTx/>
                <a:latin typeface="BIZ UDゴシック"/>
                <a:ea typeface="BIZ UDゴシック"/>
                <a:cs typeface="+mn-cs"/>
              </a:rPr>
              <a:t>データ連携勉強会　</a:t>
            </a:r>
            <a:r>
              <a:rPr kumimoji="1" lang="ja-JP" altLang="en-US" sz="1400" dirty="0">
                <a:latin typeface="BIZ UDゴシック"/>
                <a:ea typeface="BIZ UDゴシック"/>
              </a:rPr>
              <a:t>（14：00～）　（</a:t>
            </a:r>
            <a:r>
              <a:rPr kumimoji="1" lang="ja-JP" altLang="en-US" sz="1400" b="0" i="0" u="none" strike="noStrike" kern="1200" cap="none" spc="0" normalizeH="0" baseline="0" noProof="0" dirty="0">
                <a:ln>
                  <a:noFill/>
                </a:ln>
                <a:effectLst/>
                <a:uLnTx/>
                <a:uFillTx/>
                <a:latin typeface="BIZ UDゴシック"/>
                <a:ea typeface="BIZ UDゴシック"/>
                <a:cs typeface="+mn-cs"/>
              </a:rPr>
              <a:t>関係者及び開発者向け初級編：</a:t>
            </a:r>
            <a:r>
              <a:rPr kumimoji="1" lang="en-US" altLang="ja-JP" sz="1400" b="0" i="0" u="none" strike="noStrike" kern="1200" cap="none" spc="0" normalizeH="0" baseline="0" noProof="0" dirty="0">
                <a:ln>
                  <a:noFill/>
                </a:ln>
                <a:effectLst/>
                <a:uLnTx/>
                <a:uFillTx/>
                <a:latin typeface="BIZ UDゴシック"/>
                <a:ea typeface="BIZ UDゴシック"/>
                <a:cs typeface="+mn-cs"/>
              </a:rPr>
              <a:t>SOAP</a:t>
            </a:r>
            <a:r>
              <a:rPr kumimoji="1" lang="ja-JP" altLang="en-US" sz="1400" b="0" i="0" u="none" strike="noStrike" kern="1200" cap="none" spc="0" normalizeH="0" baseline="0" noProof="0" dirty="0">
                <a:ln>
                  <a:noFill/>
                </a:ln>
                <a:effectLst/>
                <a:uLnTx/>
                <a:uFillTx/>
                <a:latin typeface="BIZ UDゴシック"/>
                <a:ea typeface="BIZ UDゴシック"/>
                <a:cs typeface="+mn-cs"/>
              </a:rPr>
              <a:t>実装方法など使い方や構築方法）</a:t>
            </a:r>
            <a:r>
              <a:rPr kumimoji="1" lang="ja-JP" altLang="en-US" sz="1200" dirty="0">
                <a:latin typeface="+mn-ea"/>
              </a:rPr>
              <a:t>　　　　　　</a:t>
            </a:r>
            <a:endParaRPr kumimoji="1" lang="en-US" altLang="ja-JP" sz="1200" dirty="0">
              <a:latin typeface="+mn-ea"/>
            </a:endParaRPr>
          </a:p>
          <a:p>
            <a:pPr algn="l"/>
            <a:r>
              <a:rPr kumimoji="1" lang="ja-JP" altLang="en-US" sz="1200" dirty="0">
                <a:latin typeface="+mn-ea"/>
              </a:rPr>
              <a:t>　　　　　　　　　　　　　・</a:t>
            </a:r>
            <a:r>
              <a:rPr kumimoji="1" lang="en-US" altLang="ja-JP" sz="1200" dirty="0">
                <a:latin typeface="+mn-ea"/>
              </a:rPr>
              <a:t>14:00-14:30</a:t>
            </a:r>
            <a:r>
              <a:rPr kumimoji="1" lang="ja-JP" altLang="en-US" sz="1200" dirty="0">
                <a:latin typeface="+mn-ea"/>
              </a:rPr>
              <a:t>：　データ連携の世界</a:t>
            </a:r>
            <a:endParaRPr kumimoji="1" lang="en-US" altLang="ja-JP" sz="1200" dirty="0">
              <a:latin typeface="+mn-ea"/>
            </a:endParaRPr>
          </a:p>
          <a:p>
            <a:pPr algn="l"/>
            <a:r>
              <a:rPr kumimoji="1" lang="ja-JP" altLang="en-US" sz="1200" dirty="0">
                <a:latin typeface="+mn-ea"/>
              </a:rPr>
              <a:t>　　　　　　　　　　　　　・</a:t>
            </a:r>
            <a:r>
              <a:rPr kumimoji="1" lang="en-US" altLang="ja-JP" sz="1200" dirty="0">
                <a:latin typeface="+mn-ea"/>
              </a:rPr>
              <a:t>14:30-14:45</a:t>
            </a:r>
            <a:r>
              <a:rPr kumimoji="1" lang="ja-JP" altLang="en-US" sz="1200" dirty="0">
                <a:latin typeface="+mn-ea"/>
              </a:rPr>
              <a:t>：　</a:t>
            </a:r>
            <a:r>
              <a:rPr kumimoji="1" lang="en-US" altLang="ja-JP" sz="1200" dirty="0">
                <a:latin typeface="+mn-ea"/>
              </a:rPr>
              <a:t>JP-Link</a:t>
            </a:r>
            <a:r>
              <a:rPr kumimoji="1" lang="ja-JP" altLang="en-US" sz="1200" dirty="0">
                <a:latin typeface="+mn-ea"/>
              </a:rPr>
              <a:t>基礎編</a:t>
            </a:r>
            <a:endParaRPr kumimoji="1" lang="en-US" altLang="ja-JP" sz="1000" dirty="0">
              <a:latin typeface="+mn-ea"/>
            </a:endParaRPr>
          </a:p>
          <a:p>
            <a:endParaRPr kumimoji="1" lang="en-US" altLang="ja-JP" sz="1000" dirty="0">
              <a:latin typeface="+mn-ea"/>
            </a:endParaRPr>
          </a:p>
          <a:p>
            <a:endParaRPr kumimoji="1" lang="ja-JP" altLang="en-US" sz="1000" dirty="0">
              <a:latin typeface="+mn-ea"/>
            </a:endParaRPr>
          </a:p>
          <a:p>
            <a:endParaRPr kumimoji="1" lang="ja-JP" altLang="en-US" sz="1000" dirty="0">
              <a:latin typeface="+mn-ea"/>
            </a:endParaRPr>
          </a:p>
          <a:p>
            <a:pPr algn="l"/>
            <a:r>
              <a:rPr kumimoji="1" lang="ja-JP" altLang="en-US" sz="1000" dirty="0">
                <a:latin typeface="+mn-ea"/>
              </a:rPr>
              <a:t>会議</a:t>
            </a:r>
            <a:br>
              <a:rPr kumimoji="1" lang="en-US" altLang="ja-JP" sz="1000" dirty="0">
                <a:latin typeface="+mn-ea"/>
              </a:rPr>
            </a:br>
            <a:r>
              <a:rPr kumimoji="1" lang="ja-JP" altLang="en-US" sz="1000" dirty="0">
                <a:latin typeface="+mn-ea"/>
              </a:rPr>
              <a:t>　　　月２回　現地（２，４週目木曜日）　省庁入れた定例会　第</a:t>
            </a:r>
            <a:r>
              <a:rPr kumimoji="1" lang="en-US" altLang="ja-JP" sz="1000" dirty="0">
                <a:latin typeface="+mn-ea"/>
              </a:rPr>
              <a:t>4</a:t>
            </a:r>
            <a:r>
              <a:rPr kumimoji="1" lang="ja-JP" altLang="en-US" sz="1000" dirty="0">
                <a:latin typeface="+mn-ea"/>
              </a:rPr>
              <a:t>木曜日</a:t>
            </a:r>
            <a:br>
              <a:rPr kumimoji="1" lang="en-US" altLang="ja-JP" sz="1000" dirty="0">
                <a:latin typeface="+mn-ea"/>
              </a:rPr>
            </a:br>
            <a:r>
              <a:rPr kumimoji="1" lang="ja-JP" altLang="en-US" sz="1000" dirty="0">
                <a:latin typeface="+mn-ea"/>
              </a:rPr>
              <a:t>　　メールアドレス：</a:t>
            </a:r>
            <a:r>
              <a:rPr kumimoji="1" lang="en-US" altLang="ja-JP" sz="1000" dirty="0">
                <a:latin typeface="+mn-ea"/>
                <a:hlinkClick r:id="rId3"/>
              </a:rPr>
              <a:t>machisouzou@town.toyono.osaka.jp</a:t>
            </a:r>
            <a:endParaRPr lang="en-US" altLang="ja-JP" sz="1000" dirty="0">
              <a:latin typeface="+mn-ea"/>
            </a:endParaRPr>
          </a:p>
          <a:p>
            <a:r>
              <a:rPr kumimoji="1" lang="ja-JP" altLang="en-US" sz="1000" dirty="0">
                <a:latin typeface="+mn-ea"/>
              </a:rPr>
              <a:t>　　　　　　　　　　</a:t>
            </a:r>
            <a:r>
              <a:rPr kumimoji="1" lang="en-US" altLang="ja-JP" sz="1000" dirty="0">
                <a:latin typeface="+mn-ea"/>
                <a:hlinkClick r:id="rId4"/>
              </a:rPr>
              <a:t>smartcity-partners@gbox.pref.osaka.lg.jp</a:t>
            </a:r>
            <a:endParaRPr kumimoji="1" lang="en-US" altLang="ja-JP" sz="1000" dirty="0">
              <a:latin typeface="+mn-ea"/>
            </a:endParaRPr>
          </a:p>
          <a:p>
            <a:r>
              <a:rPr kumimoji="1" lang="ja-JP" altLang="en-US" sz="1000" dirty="0">
                <a:latin typeface="+mn-ea"/>
              </a:rPr>
              <a:t>　　　　　　　　　 </a:t>
            </a:r>
            <a:r>
              <a:rPr kumimoji="1" lang="en-US" altLang="ja-JP" sz="1000" dirty="0">
                <a:latin typeface="+mn-ea"/>
              </a:rPr>
              <a:t> </a:t>
            </a:r>
            <a:r>
              <a:rPr kumimoji="1" lang="en-US" altLang="ja-JP" sz="1000" dirty="0">
                <a:latin typeface="+mn-ea"/>
                <a:hlinkClick r:id="rId5"/>
              </a:rPr>
              <a:t>info@cspfc.info</a:t>
            </a:r>
            <a:endParaRPr kumimoji="1" lang="en-US" altLang="ja-JP" sz="1000" dirty="0">
              <a:latin typeface="+mn-ea"/>
            </a:endParaRPr>
          </a:p>
        </p:txBody>
      </p:sp>
      <p:sp>
        <p:nvSpPr>
          <p:cNvPr id="2" name="正方形/長方形 1">
            <a:extLst>
              <a:ext uri="{FF2B5EF4-FFF2-40B4-BE49-F238E27FC236}">
                <a16:creationId xmlns:a16="http://schemas.microsoft.com/office/drawing/2014/main" id="{6FB78FCA-9000-48A2-8F26-14A6F457C9C7}"/>
              </a:ext>
            </a:extLst>
          </p:cNvPr>
          <p:cNvSpPr/>
          <p:nvPr/>
        </p:nvSpPr>
        <p:spPr>
          <a:xfrm>
            <a:off x="1361852" y="0"/>
            <a:ext cx="3710866" cy="46163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kumimoji="1" lang="en-US" altLang="ja-JP" dirty="0">
                <a:latin typeface="+mn-ea"/>
              </a:rPr>
              <a:t>12/9</a:t>
            </a:r>
            <a:r>
              <a:rPr kumimoji="1" lang="ja-JP" altLang="en-US" sz="1800" dirty="0">
                <a:latin typeface="+mn-ea"/>
              </a:rPr>
              <a:t>　豊能町定例会議</a:t>
            </a:r>
            <a:r>
              <a:rPr kumimoji="1" lang="en-US" altLang="ja-JP" sz="1800" dirty="0">
                <a:latin typeface="+mn-ea"/>
              </a:rPr>
              <a:t>Agenda</a:t>
            </a:r>
            <a:endParaRPr kumimoji="1" lang="ja-JP" altLang="en-US" dirty="0"/>
          </a:p>
        </p:txBody>
      </p:sp>
    </p:spTree>
    <p:extLst>
      <p:ext uri="{BB962C8B-B14F-4D97-AF65-F5344CB8AC3E}">
        <p14:creationId xmlns:p14="http://schemas.microsoft.com/office/powerpoint/2010/main" val="235417326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p:cNvSpPr txBox="1"/>
          <p:nvPr/>
        </p:nvSpPr>
        <p:spPr>
          <a:xfrm>
            <a:off x="1524000" y="526208"/>
            <a:ext cx="9144000" cy="369332"/>
          </a:xfrm>
          <a:prstGeom prst="rect">
            <a:avLst/>
          </a:prstGeom>
          <a:solidFill>
            <a:schemeClr val="accent5">
              <a:lumMod val="75000"/>
            </a:schemeClr>
          </a:solidFill>
        </p:spPr>
        <p:txBody>
          <a:bodyPr wrap="square" rtlCol="0">
            <a:spAutoFit/>
          </a:bodyPr>
          <a:lstStyle/>
          <a:p>
            <a:pPr algn="ctr"/>
            <a:r>
              <a:rPr lang="ja-JP" altLang="en-US" b="1">
                <a:solidFill>
                  <a:schemeClr val="bg1"/>
                </a:solidFill>
              </a:rPr>
              <a:t>課題とステークホルダーマップ</a:t>
            </a:r>
          </a:p>
        </p:txBody>
      </p:sp>
      <p:sp>
        <p:nvSpPr>
          <p:cNvPr id="2" name="テキスト ボックス 1">
            <a:extLst>
              <a:ext uri="{FF2B5EF4-FFF2-40B4-BE49-F238E27FC236}">
                <a16:creationId xmlns:a16="http://schemas.microsoft.com/office/drawing/2014/main" id="{8B806D13-891E-40CC-B5D9-77FD5AF14AAD}"/>
              </a:ext>
            </a:extLst>
          </p:cNvPr>
          <p:cNvSpPr txBox="1"/>
          <p:nvPr/>
        </p:nvSpPr>
        <p:spPr>
          <a:xfrm>
            <a:off x="1947587" y="1156144"/>
            <a:ext cx="5707165" cy="369332"/>
          </a:xfrm>
          <a:prstGeom prst="rect">
            <a:avLst/>
          </a:prstGeom>
          <a:noFill/>
        </p:spPr>
        <p:txBody>
          <a:bodyPr wrap="square" rtlCol="0">
            <a:spAutoFit/>
          </a:bodyPr>
          <a:lstStyle/>
          <a:p>
            <a:r>
              <a:rPr lang="ja-JP" altLang="en-US" b="1" dirty="0">
                <a:solidFill>
                  <a:srgbClr val="0070C0"/>
                </a:solidFill>
                <a:latin typeface="+mn-ea"/>
              </a:rPr>
              <a:t>比較的分かりやすいマップの書き順</a:t>
            </a:r>
          </a:p>
        </p:txBody>
      </p:sp>
      <p:sp>
        <p:nvSpPr>
          <p:cNvPr id="81" name="テキスト ボックス 80">
            <a:extLst>
              <a:ext uri="{FF2B5EF4-FFF2-40B4-BE49-F238E27FC236}">
                <a16:creationId xmlns:a16="http://schemas.microsoft.com/office/drawing/2014/main" id="{2E91E24E-4AEB-472A-BE74-5B7656D5C3B3}"/>
              </a:ext>
            </a:extLst>
          </p:cNvPr>
          <p:cNvSpPr txBox="1"/>
          <p:nvPr/>
        </p:nvSpPr>
        <p:spPr>
          <a:xfrm>
            <a:off x="1946886" y="1466595"/>
            <a:ext cx="5040409" cy="276999"/>
          </a:xfrm>
          <a:prstGeom prst="rect">
            <a:avLst/>
          </a:prstGeom>
          <a:noFill/>
        </p:spPr>
        <p:txBody>
          <a:bodyPr wrap="square" rtlCol="0">
            <a:spAutoFit/>
          </a:bodyPr>
          <a:lstStyle/>
          <a:p>
            <a:r>
              <a:rPr lang="ja-JP" altLang="en-US" sz="1200" b="1" dirty="0">
                <a:solidFill>
                  <a:srgbClr val="0070C0"/>
                </a:solidFill>
                <a:latin typeface="+mn-ea"/>
              </a:rPr>
              <a:t>課題として記載（文書化）したものから順番に配置してみましょう</a:t>
            </a:r>
            <a:endParaRPr lang="en-US" altLang="ja-JP" sz="1200" b="1" dirty="0">
              <a:solidFill>
                <a:srgbClr val="0070C0"/>
              </a:solidFill>
              <a:latin typeface="+mn-ea"/>
            </a:endParaRPr>
          </a:p>
        </p:txBody>
      </p:sp>
      <p:grpSp>
        <p:nvGrpSpPr>
          <p:cNvPr id="10" name="グループ化 9"/>
          <p:cNvGrpSpPr/>
          <p:nvPr/>
        </p:nvGrpSpPr>
        <p:grpSpPr>
          <a:xfrm>
            <a:off x="1652058" y="1953073"/>
            <a:ext cx="8893745" cy="4776143"/>
            <a:chOff x="128057" y="1187712"/>
            <a:chExt cx="8893745" cy="4776143"/>
          </a:xfrm>
        </p:grpSpPr>
        <p:sp>
          <p:nvSpPr>
            <p:cNvPr id="3" name="四角形: 角を丸くする 2">
              <a:extLst>
                <a:ext uri="{FF2B5EF4-FFF2-40B4-BE49-F238E27FC236}">
                  <a16:creationId xmlns:a16="http://schemas.microsoft.com/office/drawing/2014/main" id="{A0496F33-12A4-4155-8B1A-D42E51B1AFA5}"/>
                </a:ext>
              </a:extLst>
            </p:cNvPr>
            <p:cNvSpPr/>
            <p:nvPr/>
          </p:nvSpPr>
          <p:spPr>
            <a:xfrm>
              <a:off x="3649126" y="2591400"/>
              <a:ext cx="743918" cy="346249"/>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ja-JP" altLang="en-US" sz="1100" b="1" dirty="0">
                  <a:solidFill>
                    <a:schemeClr val="tx1"/>
                  </a:solidFill>
                </a:rPr>
                <a:t>高齢者</a:t>
              </a:r>
            </a:p>
          </p:txBody>
        </p:sp>
        <p:pic>
          <p:nvPicPr>
            <p:cNvPr id="13" name="図 12">
              <a:extLst>
                <a:ext uri="{FF2B5EF4-FFF2-40B4-BE49-F238E27FC236}">
                  <a16:creationId xmlns:a16="http://schemas.microsoft.com/office/drawing/2014/main" id="{F2D148C9-F58B-428A-9EA2-3F67793B6184}"/>
                </a:ext>
              </a:extLst>
            </p:cNvPr>
            <p:cNvPicPr>
              <a:picLocks noChangeAspect="1"/>
            </p:cNvPicPr>
            <p:nvPr/>
          </p:nvPicPr>
          <p:blipFill>
            <a:blip r:embed="rId2"/>
            <a:stretch>
              <a:fillRect/>
            </a:stretch>
          </p:blipFill>
          <p:spPr>
            <a:xfrm>
              <a:off x="4962788" y="2654095"/>
              <a:ext cx="2452179" cy="1667843"/>
            </a:xfrm>
            <a:prstGeom prst="rect">
              <a:avLst/>
            </a:prstGeom>
          </p:spPr>
        </p:pic>
        <p:cxnSp>
          <p:nvCxnSpPr>
            <p:cNvPr id="15" name="直線矢印コネクタ 14">
              <a:extLst>
                <a:ext uri="{FF2B5EF4-FFF2-40B4-BE49-F238E27FC236}">
                  <a16:creationId xmlns:a16="http://schemas.microsoft.com/office/drawing/2014/main" id="{6D0C2729-DADE-4D8A-BB1A-F5063BF4A09E}"/>
                </a:ext>
              </a:extLst>
            </p:cNvPr>
            <p:cNvCxnSpPr/>
            <p:nvPr/>
          </p:nvCxnSpPr>
          <p:spPr>
            <a:xfrm flipV="1">
              <a:off x="5567008" y="3415368"/>
              <a:ext cx="1243739" cy="145297"/>
            </a:xfrm>
            <a:prstGeom prst="straightConnector1">
              <a:avLst/>
            </a:prstGeom>
            <a:ln w="57150">
              <a:solidFill>
                <a:srgbClr val="FF0000"/>
              </a:solidFill>
              <a:headEnd type="triangle"/>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6" name="四角形: 角を丸くする 15">
              <a:extLst>
                <a:ext uri="{FF2B5EF4-FFF2-40B4-BE49-F238E27FC236}">
                  <a16:creationId xmlns:a16="http://schemas.microsoft.com/office/drawing/2014/main" id="{FBD03BF8-54E3-4A69-916D-FB3ED32C6A4E}"/>
                </a:ext>
              </a:extLst>
            </p:cNvPr>
            <p:cNvSpPr/>
            <p:nvPr/>
          </p:nvSpPr>
          <p:spPr>
            <a:xfrm>
              <a:off x="3649127" y="3912993"/>
              <a:ext cx="743918" cy="346249"/>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ja-JP" altLang="en-US" sz="1200" b="1">
                  <a:solidFill>
                    <a:schemeClr val="tx1"/>
                  </a:solidFill>
                </a:rPr>
                <a:t>子供</a:t>
              </a:r>
            </a:p>
          </p:txBody>
        </p:sp>
        <p:sp>
          <p:nvSpPr>
            <p:cNvPr id="17" name="四角形: 角を丸くする 16">
              <a:extLst>
                <a:ext uri="{FF2B5EF4-FFF2-40B4-BE49-F238E27FC236}">
                  <a16:creationId xmlns:a16="http://schemas.microsoft.com/office/drawing/2014/main" id="{17A3E4E2-C0E5-435F-8B10-F7A3A15C8302}"/>
                </a:ext>
              </a:extLst>
            </p:cNvPr>
            <p:cNvSpPr/>
            <p:nvPr/>
          </p:nvSpPr>
          <p:spPr>
            <a:xfrm>
              <a:off x="3649127" y="3529931"/>
              <a:ext cx="743918" cy="346249"/>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b="1" dirty="0">
                  <a:solidFill>
                    <a:schemeClr val="tx1"/>
                  </a:solidFill>
                </a:rPr>
                <a:t>　親</a:t>
              </a:r>
            </a:p>
          </p:txBody>
        </p:sp>
        <p:sp>
          <p:nvSpPr>
            <p:cNvPr id="18" name="四角形: 角を丸くする 17">
              <a:extLst>
                <a:ext uri="{FF2B5EF4-FFF2-40B4-BE49-F238E27FC236}">
                  <a16:creationId xmlns:a16="http://schemas.microsoft.com/office/drawing/2014/main" id="{C57B63D3-8398-485E-80EF-F010A580FCF3}"/>
                </a:ext>
              </a:extLst>
            </p:cNvPr>
            <p:cNvSpPr/>
            <p:nvPr/>
          </p:nvSpPr>
          <p:spPr>
            <a:xfrm>
              <a:off x="3492206" y="3425845"/>
              <a:ext cx="1051948" cy="924086"/>
            </a:xfrm>
            <a:prstGeom prst="roundRect">
              <a:avLst>
                <a:gd name="adj" fmla="val 8589"/>
              </a:avLst>
            </a:prstGeom>
            <a:noFill/>
            <a:ln w="19050">
              <a:solidFill>
                <a:srgbClr val="FF0000"/>
              </a:solid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ja-JP" altLang="en-US" sz="1350"/>
            </a:p>
          </p:txBody>
        </p:sp>
        <p:cxnSp>
          <p:nvCxnSpPr>
            <p:cNvPr id="20" name="直線矢印コネクタ 19">
              <a:extLst>
                <a:ext uri="{FF2B5EF4-FFF2-40B4-BE49-F238E27FC236}">
                  <a16:creationId xmlns:a16="http://schemas.microsoft.com/office/drawing/2014/main" id="{B9AAF093-BE67-41B0-8122-2987A4947FE1}"/>
                </a:ext>
              </a:extLst>
            </p:cNvPr>
            <p:cNvCxnSpPr>
              <a:cxnSpLocks/>
              <a:endCxn id="18" idx="0"/>
            </p:cNvCxnSpPr>
            <p:nvPr/>
          </p:nvCxnSpPr>
          <p:spPr>
            <a:xfrm flipH="1">
              <a:off x="4018180" y="2937648"/>
              <a:ext cx="2906" cy="488197"/>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2" name="テキスト ボックス 21">
              <a:extLst>
                <a:ext uri="{FF2B5EF4-FFF2-40B4-BE49-F238E27FC236}">
                  <a16:creationId xmlns:a16="http://schemas.microsoft.com/office/drawing/2014/main" id="{6C939474-8F03-4570-B0BD-5A2E0FAB0E6C}"/>
                </a:ext>
              </a:extLst>
            </p:cNvPr>
            <p:cNvSpPr txBox="1"/>
            <p:nvPr/>
          </p:nvSpPr>
          <p:spPr>
            <a:xfrm>
              <a:off x="2990145" y="3089413"/>
              <a:ext cx="1107996" cy="215444"/>
            </a:xfrm>
            <a:prstGeom prst="rect">
              <a:avLst/>
            </a:prstGeom>
            <a:noFill/>
          </p:spPr>
          <p:txBody>
            <a:bodyPr wrap="none" rtlCol="0">
              <a:spAutoFit/>
            </a:bodyPr>
            <a:lstStyle/>
            <a:p>
              <a:r>
                <a:rPr lang="ja-JP" altLang="en-US" sz="800" b="1">
                  <a:latin typeface="+mn-ea"/>
                </a:rPr>
                <a:t>コミュニケーション</a:t>
              </a:r>
            </a:p>
          </p:txBody>
        </p:sp>
        <p:sp>
          <p:nvSpPr>
            <p:cNvPr id="24" name="四角形: 角を丸くする 23">
              <a:extLst>
                <a:ext uri="{FF2B5EF4-FFF2-40B4-BE49-F238E27FC236}">
                  <a16:creationId xmlns:a16="http://schemas.microsoft.com/office/drawing/2014/main" id="{362A1F50-EC0A-4F31-80DD-696EC620B93C}"/>
                </a:ext>
              </a:extLst>
            </p:cNvPr>
            <p:cNvSpPr/>
            <p:nvPr/>
          </p:nvSpPr>
          <p:spPr>
            <a:xfrm>
              <a:off x="4962788" y="1892822"/>
              <a:ext cx="743918" cy="346249"/>
            </a:xfrm>
            <a:prstGeom prst="roundRect">
              <a:avLst>
                <a:gd name="adj" fmla="val 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ja-JP" altLang="en-US" sz="1200" b="1" dirty="0">
                  <a:solidFill>
                    <a:schemeClr val="tx1"/>
                  </a:solidFill>
                </a:rPr>
                <a:t>病院</a:t>
              </a:r>
            </a:p>
          </p:txBody>
        </p:sp>
        <p:sp>
          <p:nvSpPr>
            <p:cNvPr id="25" name="四角形: 角を丸くする 24">
              <a:extLst>
                <a:ext uri="{FF2B5EF4-FFF2-40B4-BE49-F238E27FC236}">
                  <a16:creationId xmlns:a16="http://schemas.microsoft.com/office/drawing/2014/main" id="{59CC9D1F-A201-4552-8A65-493F7E9E1700}"/>
                </a:ext>
              </a:extLst>
            </p:cNvPr>
            <p:cNvSpPr/>
            <p:nvPr/>
          </p:nvSpPr>
          <p:spPr>
            <a:xfrm>
              <a:off x="5938783" y="1892662"/>
              <a:ext cx="743918" cy="346249"/>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ja-JP" altLang="en-US" sz="1200" b="1" dirty="0">
                  <a:solidFill>
                    <a:schemeClr val="tx1"/>
                  </a:solidFill>
                </a:rPr>
                <a:t>保険</a:t>
              </a:r>
            </a:p>
          </p:txBody>
        </p:sp>
        <p:sp>
          <p:nvSpPr>
            <p:cNvPr id="26" name="四角形: 角を丸くする 25">
              <a:extLst>
                <a:ext uri="{FF2B5EF4-FFF2-40B4-BE49-F238E27FC236}">
                  <a16:creationId xmlns:a16="http://schemas.microsoft.com/office/drawing/2014/main" id="{DF4E750C-2507-463E-9640-1AC279021FD8}"/>
                </a:ext>
              </a:extLst>
            </p:cNvPr>
            <p:cNvSpPr/>
            <p:nvPr/>
          </p:nvSpPr>
          <p:spPr>
            <a:xfrm>
              <a:off x="6792129" y="1892662"/>
              <a:ext cx="743918" cy="346249"/>
            </a:xfrm>
            <a:prstGeom prst="roundRect">
              <a:avLst>
                <a:gd name="adj" fmla="val 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ja-JP" altLang="en-US" sz="1200" b="1" dirty="0">
                  <a:solidFill>
                    <a:schemeClr val="tx1"/>
                  </a:solidFill>
                </a:rPr>
                <a:t>行政</a:t>
              </a:r>
            </a:p>
          </p:txBody>
        </p:sp>
        <p:sp>
          <p:nvSpPr>
            <p:cNvPr id="27" name="四角形: 角を丸くする 26">
              <a:extLst>
                <a:ext uri="{FF2B5EF4-FFF2-40B4-BE49-F238E27FC236}">
                  <a16:creationId xmlns:a16="http://schemas.microsoft.com/office/drawing/2014/main" id="{4D3D36D0-B86F-4FF1-A490-3144754FBD68}"/>
                </a:ext>
              </a:extLst>
            </p:cNvPr>
            <p:cNvSpPr/>
            <p:nvPr/>
          </p:nvSpPr>
          <p:spPr>
            <a:xfrm>
              <a:off x="3652032" y="1891777"/>
              <a:ext cx="743918" cy="346249"/>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ja-JP" altLang="en-US" sz="825" b="1" dirty="0">
                  <a:solidFill>
                    <a:schemeClr val="tx1"/>
                  </a:solidFill>
                </a:rPr>
                <a:t>健康管理</a:t>
              </a:r>
            </a:p>
          </p:txBody>
        </p:sp>
        <p:cxnSp>
          <p:nvCxnSpPr>
            <p:cNvPr id="29" name="直線矢印コネクタ 28">
              <a:extLst>
                <a:ext uri="{FF2B5EF4-FFF2-40B4-BE49-F238E27FC236}">
                  <a16:creationId xmlns:a16="http://schemas.microsoft.com/office/drawing/2014/main" id="{C83BBB95-7AF7-4B6A-A975-83E8A8140885}"/>
                </a:ext>
              </a:extLst>
            </p:cNvPr>
            <p:cNvCxnSpPr>
              <a:cxnSpLocks/>
            </p:cNvCxnSpPr>
            <p:nvPr/>
          </p:nvCxnSpPr>
          <p:spPr>
            <a:xfrm flipV="1">
              <a:off x="4021085" y="2238026"/>
              <a:ext cx="2906" cy="353374"/>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2" name="コネクタ: カギ線 31">
              <a:extLst>
                <a:ext uri="{FF2B5EF4-FFF2-40B4-BE49-F238E27FC236}">
                  <a16:creationId xmlns:a16="http://schemas.microsoft.com/office/drawing/2014/main" id="{880901AF-063E-4E61-8B67-82CF64C5C344}"/>
                </a:ext>
              </a:extLst>
            </p:cNvPr>
            <p:cNvCxnSpPr>
              <a:cxnSpLocks/>
              <a:endCxn id="24" idx="2"/>
            </p:cNvCxnSpPr>
            <p:nvPr/>
          </p:nvCxnSpPr>
          <p:spPr>
            <a:xfrm flipV="1">
              <a:off x="4393044" y="2239071"/>
              <a:ext cx="941703" cy="525454"/>
            </a:xfrm>
            <a:prstGeom prst="bentConnector2">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4" name="テキスト ボックス 33">
              <a:extLst>
                <a:ext uri="{FF2B5EF4-FFF2-40B4-BE49-F238E27FC236}">
                  <a16:creationId xmlns:a16="http://schemas.microsoft.com/office/drawing/2014/main" id="{863217BA-9C46-4F6F-B685-0DA69993E943}"/>
                </a:ext>
              </a:extLst>
            </p:cNvPr>
            <p:cNvSpPr txBox="1"/>
            <p:nvPr/>
          </p:nvSpPr>
          <p:spPr>
            <a:xfrm>
              <a:off x="4502408" y="2591400"/>
              <a:ext cx="646331" cy="230832"/>
            </a:xfrm>
            <a:prstGeom prst="rect">
              <a:avLst/>
            </a:prstGeom>
            <a:noFill/>
          </p:spPr>
          <p:txBody>
            <a:bodyPr wrap="none" rtlCol="0">
              <a:spAutoFit/>
            </a:bodyPr>
            <a:lstStyle/>
            <a:p>
              <a:r>
                <a:rPr lang="ja-JP" altLang="en-US" sz="900" b="1" dirty="0"/>
                <a:t>移動問題</a:t>
              </a:r>
            </a:p>
          </p:txBody>
        </p:sp>
        <p:sp>
          <p:nvSpPr>
            <p:cNvPr id="35" name="テキスト ボックス 34">
              <a:extLst>
                <a:ext uri="{FF2B5EF4-FFF2-40B4-BE49-F238E27FC236}">
                  <a16:creationId xmlns:a16="http://schemas.microsoft.com/office/drawing/2014/main" id="{B613E46E-68FA-4BAE-9593-BFAEFE26C87F}"/>
                </a:ext>
              </a:extLst>
            </p:cNvPr>
            <p:cNvSpPr txBox="1"/>
            <p:nvPr/>
          </p:nvSpPr>
          <p:spPr>
            <a:xfrm>
              <a:off x="3099364" y="2342112"/>
              <a:ext cx="1031051" cy="219291"/>
            </a:xfrm>
            <a:prstGeom prst="rect">
              <a:avLst/>
            </a:prstGeom>
            <a:noFill/>
          </p:spPr>
          <p:txBody>
            <a:bodyPr wrap="none" rtlCol="0">
              <a:spAutoFit/>
            </a:bodyPr>
            <a:lstStyle/>
            <a:p>
              <a:r>
                <a:rPr lang="ja-JP" altLang="en-US" sz="800" b="1" dirty="0">
                  <a:latin typeface="+mn-ea"/>
                </a:rPr>
                <a:t>バイタルデータ？</a:t>
              </a:r>
            </a:p>
          </p:txBody>
        </p:sp>
        <p:cxnSp>
          <p:nvCxnSpPr>
            <p:cNvPr id="37" name="コネクタ: カギ線 36">
              <a:extLst>
                <a:ext uri="{FF2B5EF4-FFF2-40B4-BE49-F238E27FC236}">
                  <a16:creationId xmlns:a16="http://schemas.microsoft.com/office/drawing/2014/main" id="{16A0FABD-2AB7-4ADB-8B85-871FB7ADC84B}"/>
                </a:ext>
              </a:extLst>
            </p:cNvPr>
            <p:cNvCxnSpPr>
              <a:cxnSpLocks/>
              <a:endCxn id="24" idx="0"/>
            </p:cNvCxnSpPr>
            <p:nvPr/>
          </p:nvCxnSpPr>
          <p:spPr>
            <a:xfrm rot="16200000" flipH="1">
              <a:off x="4678846" y="1236921"/>
              <a:ext cx="1045" cy="1310756"/>
            </a:xfrm>
            <a:prstGeom prst="bentConnector3">
              <a:avLst>
                <a:gd name="adj1" fmla="val -21875598"/>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9" name="テキスト ボックス 38">
              <a:extLst>
                <a:ext uri="{FF2B5EF4-FFF2-40B4-BE49-F238E27FC236}">
                  <a16:creationId xmlns:a16="http://schemas.microsoft.com/office/drawing/2014/main" id="{C986D76A-B2CA-4436-B748-58CB134EE905}"/>
                </a:ext>
              </a:extLst>
            </p:cNvPr>
            <p:cNvSpPr txBox="1"/>
            <p:nvPr/>
          </p:nvSpPr>
          <p:spPr>
            <a:xfrm>
              <a:off x="4192718" y="1449530"/>
              <a:ext cx="925253" cy="219291"/>
            </a:xfrm>
            <a:prstGeom prst="rect">
              <a:avLst/>
            </a:prstGeom>
            <a:noFill/>
          </p:spPr>
          <p:txBody>
            <a:bodyPr wrap="none" rtlCol="0">
              <a:spAutoFit/>
            </a:bodyPr>
            <a:lstStyle/>
            <a:p>
              <a:r>
                <a:rPr lang="ja-JP" altLang="en-US" sz="800" b="1" dirty="0">
                  <a:latin typeface="+mn-ea"/>
                </a:rPr>
                <a:t>データ＆分析？</a:t>
              </a:r>
            </a:p>
          </p:txBody>
        </p:sp>
        <p:cxnSp>
          <p:nvCxnSpPr>
            <p:cNvPr id="41" name="コネクタ: カギ線 40">
              <a:extLst>
                <a:ext uri="{FF2B5EF4-FFF2-40B4-BE49-F238E27FC236}">
                  <a16:creationId xmlns:a16="http://schemas.microsoft.com/office/drawing/2014/main" id="{170F442F-EABC-4B2F-8886-7174522A925A}"/>
                </a:ext>
              </a:extLst>
            </p:cNvPr>
            <p:cNvCxnSpPr>
              <a:cxnSpLocks/>
            </p:cNvCxnSpPr>
            <p:nvPr/>
          </p:nvCxnSpPr>
          <p:spPr>
            <a:xfrm rot="16200000" flipH="1">
              <a:off x="5870860" y="1463118"/>
              <a:ext cx="14400" cy="853948"/>
            </a:xfrm>
            <a:prstGeom prst="bentConnector3">
              <a:avLst>
                <a:gd name="adj1" fmla="val -1485573"/>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4" name="テキスト ボックス 43">
              <a:extLst>
                <a:ext uri="{FF2B5EF4-FFF2-40B4-BE49-F238E27FC236}">
                  <a16:creationId xmlns:a16="http://schemas.microsoft.com/office/drawing/2014/main" id="{08880855-1110-40B2-A724-0A2C3FD31AD3}"/>
                </a:ext>
              </a:extLst>
            </p:cNvPr>
            <p:cNvSpPr txBox="1"/>
            <p:nvPr/>
          </p:nvSpPr>
          <p:spPr>
            <a:xfrm>
              <a:off x="5598285" y="1438298"/>
              <a:ext cx="607859" cy="219291"/>
            </a:xfrm>
            <a:prstGeom prst="rect">
              <a:avLst/>
            </a:prstGeom>
            <a:noFill/>
          </p:spPr>
          <p:txBody>
            <a:bodyPr wrap="none" rtlCol="0">
              <a:spAutoFit/>
            </a:bodyPr>
            <a:lstStyle/>
            <a:p>
              <a:r>
                <a:rPr lang="ja-JP" altLang="en-US" sz="800" b="1" dirty="0">
                  <a:latin typeface="+mn-ea"/>
                </a:rPr>
                <a:t>保険請求</a:t>
              </a:r>
            </a:p>
          </p:txBody>
        </p:sp>
        <p:sp>
          <p:nvSpPr>
            <p:cNvPr id="49" name="テキスト ボックス 48">
              <a:extLst>
                <a:ext uri="{FF2B5EF4-FFF2-40B4-BE49-F238E27FC236}">
                  <a16:creationId xmlns:a16="http://schemas.microsoft.com/office/drawing/2014/main" id="{8D556FA5-A3B1-4AAD-A4BA-8A5F4677A56D}"/>
                </a:ext>
              </a:extLst>
            </p:cNvPr>
            <p:cNvSpPr txBox="1"/>
            <p:nvPr/>
          </p:nvSpPr>
          <p:spPr>
            <a:xfrm>
              <a:off x="6115176" y="2398140"/>
              <a:ext cx="396262" cy="219291"/>
            </a:xfrm>
            <a:prstGeom prst="rect">
              <a:avLst/>
            </a:prstGeom>
            <a:noFill/>
          </p:spPr>
          <p:txBody>
            <a:bodyPr wrap="none" rtlCol="0">
              <a:spAutoFit/>
            </a:bodyPr>
            <a:lstStyle/>
            <a:p>
              <a:r>
                <a:rPr lang="ja-JP" altLang="en-US" sz="800" b="1" dirty="0">
                  <a:latin typeface="+mn-ea"/>
                </a:rPr>
                <a:t>国保</a:t>
              </a:r>
            </a:p>
          </p:txBody>
        </p:sp>
        <p:sp>
          <p:nvSpPr>
            <p:cNvPr id="52" name="四角形: 角を丸くする 51">
              <a:extLst>
                <a:ext uri="{FF2B5EF4-FFF2-40B4-BE49-F238E27FC236}">
                  <a16:creationId xmlns:a16="http://schemas.microsoft.com/office/drawing/2014/main" id="{536A721F-73B9-465D-8CBF-AAA4DA478543}"/>
                </a:ext>
              </a:extLst>
            </p:cNvPr>
            <p:cNvSpPr/>
            <p:nvPr/>
          </p:nvSpPr>
          <p:spPr>
            <a:xfrm>
              <a:off x="4254510" y="4815045"/>
              <a:ext cx="743918" cy="283447"/>
            </a:xfrm>
            <a:prstGeom prst="roundRect">
              <a:avLst>
                <a:gd name="adj" fmla="val 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ja-JP" altLang="en-US" sz="1200" b="1" dirty="0">
                  <a:solidFill>
                    <a:schemeClr val="tx1"/>
                  </a:solidFill>
                  <a:latin typeface="+mn-ea"/>
                </a:rPr>
                <a:t>学校</a:t>
              </a:r>
            </a:p>
          </p:txBody>
        </p:sp>
        <p:cxnSp>
          <p:nvCxnSpPr>
            <p:cNvPr id="54" name="コネクタ: カギ線 53">
              <a:extLst>
                <a:ext uri="{FF2B5EF4-FFF2-40B4-BE49-F238E27FC236}">
                  <a16:creationId xmlns:a16="http://schemas.microsoft.com/office/drawing/2014/main" id="{B9A82758-DA63-4E7E-BB89-7BE97D985502}"/>
                </a:ext>
              </a:extLst>
            </p:cNvPr>
            <p:cNvCxnSpPr>
              <a:cxnSpLocks/>
            </p:cNvCxnSpPr>
            <p:nvPr/>
          </p:nvCxnSpPr>
          <p:spPr>
            <a:xfrm rot="5400000">
              <a:off x="3529334" y="4322238"/>
              <a:ext cx="554749" cy="428757"/>
            </a:xfrm>
            <a:prstGeom prst="bentConnector3">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7" name="コネクタ: カギ線 56">
              <a:extLst>
                <a:ext uri="{FF2B5EF4-FFF2-40B4-BE49-F238E27FC236}">
                  <a16:creationId xmlns:a16="http://schemas.microsoft.com/office/drawing/2014/main" id="{16857933-50CA-4B91-A2F6-1E6B10FB35FA}"/>
                </a:ext>
              </a:extLst>
            </p:cNvPr>
            <p:cNvCxnSpPr>
              <a:cxnSpLocks/>
              <a:stCxn id="52" idx="0"/>
            </p:cNvCxnSpPr>
            <p:nvPr/>
          </p:nvCxnSpPr>
          <p:spPr>
            <a:xfrm rot="16200000" flipV="1">
              <a:off x="4145294" y="4333870"/>
              <a:ext cx="728927" cy="233424"/>
            </a:xfrm>
            <a:prstGeom prst="bentConnector2">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0" name="テキスト ボックス 59">
              <a:extLst>
                <a:ext uri="{FF2B5EF4-FFF2-40B4-BE49-F238E27FC236}">
                  <a16:creationId xmlns:a16="http://schemas.microsoft.com/office/drawing/2014/main" id="{6B610922-4EB7-4369-B584-AD010797D834}"/>
                </a:ext>
              </a:extLst>
            </p:cNvPr>
            <p:cNvSpPr txBox="1"/>
            <p:nvPr/>
          </p:nvSpPr>
          <p:spPr>
            <a:xfrm>
              <a:off x="4626468" y="4501634"/>
              <a:ext cx="800219" cy="215444"/>
            </a:xfrm>
            <a:prstGeom prst="rect">
              <a:avLst/>
            </a:prstGeom>
            <a:noFill/>
          </p:spPr>
          <p:txBody>
            <a:bodyPr wrap="none" rtlCol="0">
              <a:spAutoFit/>
            </a:bodyPr>
            <a:lstStyle/>
            <a:p>
              <a:r>
                <a:rPr lang="en-US" altLang="ja-JP" sz="800" b="1" dirty="0">
                  <a:latin typeface="+mn-ea"/>
                </a:rPr>
                <a:t>GIGA</a:t>
              </a:r>
              <a:r>
                <a:rPr lang="ja-JP" altLang="en-US" sz="800" b="1" dirty="0">
                  <a:latin typeface="+mn-ea"/>
                </a:rPr>
                <a:t>スクール</a:t>
              </a:r>
            </a:p>
          </p:txBody>
        </p:sp>
        <p:sp>
          <p:nvSpPr>
            <p:cNvPr id="61" name="四角形: 角を丸くする 60">
              <a:extLst>
                <a:ext uri="{FF2B5EF4-FFF2-40B4-BE49-F238E27FC236}">
                  <a16:creationId xmlns:a16="http://schemas.microsoft.com/office/drawing/2014/main" id="{4112B2F3-4743-4128-887E-1BA2C253C884}"/>
                </a:ext>
              </a:extLst>
            </p:cNvPr>
            <p:cNvSpPr/>
            <p:nvPr/>
          </p:nvSpPr>
          <p:spPr>
            <a:xfrm>
              <a:off x="3882550" y="5399186"/>
              <a:ext cx="743918" cy="346249"/>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ja-JP" altLang="en-US" sz="1200" b="1" dirty="0">
                  <a:solidFill>
                    <a:schemeClr val="tx1"/>
                  </a:solidFill>
                  <a:latin typeface="+mn-ea"/>
                </a:rPr>
                <a:t>先生</a:t>
              </a:r>
            </a:p>
          </p:txBody>
        </p:sp>
        <p:sp>
          <p:nvSpPr>
            <p:cNvPr id="62" name="四角形: 角を丸くする 61">
              <a:extLst>
                <a:ext uri="{FF2B5EF4-FFF2-40B4-BE49-F238E27FC236}">
                  <a16:creationId xmlns:a16="http://schemas.microsoft.com/office/drawing/2014/main" id="{5AD9622E-968A-4293-AE71-8897F6EE1F06}"/>
                </a:ext>
              </a:extLst>
            </p:cNvPr>
            <p:cNvSpPr/>
            <p:nvPr/>
          </p:nvSpPr>
          <p:spPr>
            <a:xfrm>
              <a:off x="4802228" y="5399186"/>
              <a:ext cx="764779" cy="346249"/>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ja-JP" altLang="en-US" sz="700" b="1" dirty="0">
                  <a:solidFill>
                    <a:schemeClr val="tx1"/>
                  </a:solidFill>
                  <a:latin typeface="+mn-ea"/>
                </a:rPr>
                <a:t>教育員会</a:t>
              </a:r>
            </a:p>
          </p:txBody>
        </p:sp>
        <p:cxnSp>
          <p:nvCxnSpPr>
            <p:cNvPr id="64" name="コネクタ: カギ線 63">
              <a:extLst>
                <a:ext uri="{FF2B5EF4-FFF2-40B4-BE49-F238E27FC236}">
                  <a16:creationId xmlns:a16="http://schemas.microsoft.com/office/drawing/2014/main" id="{ACDD933C-BFC3-49E7-8488-1064ECB55E97}"/>
                </a:ext>
              </a:extLst>
            </p:cNvPr>
            <p:cNvCxnSpPr>
              <a:cxnSpLocks/>
              <a:stCxn id="52" idx="2"/>
            </p:cNvCxnSpPr>
            <p:nvPr/>
          </p:nvCxnSpPr>
          <p:spPr>
            <a:xfrm rot="16200000" flipH="1">
              <a:off x="4755196" y="4969764"/>
              <a:ext cx="300694" cy="558149"/>
            </a:xfrm>
            <a:prstGeom prst="bentConnector3">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6" name="コネクタ: カギ線 65">
              <a:extLst>
                <a:ext uri="{FF2B5EF4-FFF2-40B4-BE49-F238E27FC236}">
                  <a16:creationId xmlns:a16="http://schemas.microsoft.com/office/drawing/2014/main" id="{0ECDC361-70BB-4539-9C83-A96488A93692}"/>
                </a:ext>
              </a:extLst>
            </p:cNvPr>
            <p:cNvCxnSpPr>
              <a:cxnSpLocks/>
              <a:stCxn id="52" idx="2"/>
            </p:cNvCxnSpPr>
            <p:nvPr/>
          </p:nvCxnSpPr>
          <p:spPr>
            <a:xfrm rot="5400000">
              <a:off x="4290142" y="5062859"/>
              <a:ext cx="300694" cy="371960"/>
            </a:xfrm>
            <a:prstGeom prst="bentConnector3">
              <a:avLst>
                <a:gd name="adj1" fmla="val 50000"/>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9" name="四角形: 角を丸くする 68">
              <a:extLst>
                <a:ext uri="{FF2B5EF4-FFF2-40B4-BE49-F238E27FC236}">
                  <a16:creationId xmlns:a16="http://schemas.microsoft.com/office/drawing/2014/main" id="{4ADB25C6-A596-46FE-A62C-C7B23DE36D4E}"/>
                </a:ext>
              </a:extLst>
            </p:cNvPr>
            <p:cNvSpPr/>
            <p:nvPr/>
          </p:nvSpPr>
          <p:spPr>
            <a:xfrm>
              <a:off x="2952652" y="5397081"/>
              <a:ext cx="743918" cy="346249"/>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altLang="ja-JP" sz="1200" b="1">
                  <a:solidFill>
                    <a:schemeClr val="tx1"/>
                  </a:solidFill>
                  <a:latin typeface="+mn-ea"/>
                </a:rPr>
                <a:t>PTA</a:t>
              </a:r>
              <a:endParaRPr lang="ja-JP" altLang="en-US" sz="1200" b="1">
                <a:solidFill>
                  <a:schemeClr val="tx1"/>
                </a:solidFill>
                <a:latin typeface="+mn-ea"/>
              </a:endParaRPr>
            </a:p>
          </p:txBody>
        </p:sp>
        <p:cxnSp>
          <p:nvCxnSpPr>
            <p:cNvPr id="70" name="コネクタ: カギ線 69">
              <a:extLst>
                <a:ext uri="{FF2B5EF4-FFF2-40B4-BE49-F238E27FC236}">
                  <a16:creationId xmlns:a16="http://schemas.microsoft.com/office/drawing/2014/main" id="{AB469C44-EAF4-4101-9D54-90B16CA2323A}"/>
                </a:ext>
              </a:extLst>
            </p:cNvPr>
            <p:cNvCxnSpPr>
              <a:cxnSpLocks/>
              <a:stCxn id="52" idx="2"/>
            </p:cNvCxnSpPr>
            <p:nvPr/>
          </p:nvCxnSpPr>
          <p:spPr>
            <a:xfrm rot="5400000">
              <a:off x="3826246" y="4596857"/>
              <a:ext cx="298589" cy="1301858"/>
            </a:xfrm>
            <a:prstGeom prst="bentConnector3">
              <a:avLst>
                <a:gd name="adj1" fmla="val 50000"/>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3" name="コネクタ: カギ線 72">
              <a:extLst>
                <a:ext uri="{FF2B5EF4-FFF2-40B4-BE49-F238E27FC236}">
                  <a16:creationId xmlns:a16="http://schemas.microsoft.com/office/drawing/2014/main" id="{8D07057B-B539-4D72-A1B9-03A535367B36}"/>
                </a:ext>
              </a:extLst>
            </p:cNvPr>
            <p:cNvCxnSpPr>
              <a:cxnSpLocks/>
            </p:cNvCxnSpPr>
            <p:nvPr/>
          </p:nvCxnSpPr>
          <p:spPr>
            <a:xfrm rot="10800000" flipV="1">
              <a:off x="2952653" y="3703055"/>
              <a:ext cx="696475" cy="1867150"/>
            </a:xfrm>
            <a:prstGeom prst="bentConnector3">
              <a:avLst>
                <a:gd name="adj1" fmla="val 124617"/>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7" name="コネクタ: カギ線 76">
              <a:extLst>
                <a:ext uri="{FF2B5EF4-FFF2-40B4-BE49-F238E27FC236}">
                  <a16:creationId xmlns:a16="http://schemas.microsoft.com/office/drawing/2014/main" id="{F568CE82-7B6E-4C68-985C-7A219417B28C}"/>
                </a:ext>
              </a:extLst>
            </p:cNvPr>
            <p:cNvCxnSpPr>
              <a:cxnSpLocks/>
            </p:cNvCxnSpPr>
            <p:nvPr/>
          </p:nvCxnSpPr>
          <p:spPr>
            <a:xfrm rot="16200000" flipH="1">
              <a:off x="3696507" y="5088988"/>
              <a:ext cx="408912" cy="207273"/>
            </a:xfrm>
            <a:prstGeom prst="bentConnector3">
              <a:avLst>
                <a:gd name="adj1" fmla="val 4518"/>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80" name="四角形: 角を丸くする 79">
              <a:extLst>
                <a:ext uri="{FF2B5EF4-FFF2-40B4-BE49-F238E27FC236}">
                  <a16:creationId xmlns:a16="http://schemas.microsoft.com/office/drawing/2014/main" id="{4155C592-C5C3-477F-9333-F59B3559934F}"/>
                </a:ext>
              </a:extLst>
            </p:cNvPr>
            <p:cNvSpPr/>
            <p:nvPr/>
          </p:nvSpPr>
          <p:spPr>
            <a:xfrm>
              <a:off x="7803754" y="3863395"/>
              <a:ext cx="743918" cy="346249"/>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ja-JP" altLang="en-US" sz="1200" b="1" dirty="0">
                  <a:solidFill>
                    <a:schemeClr val="tx1"/>
                  </a:solidFill>
                </a:rPr>
                <a:t>商店</a:t>
              </a:r>
            </a:p>
          </p:txBody>
        </p:sp>
        <p:sp>
          <p:nvSpPr>
            <p:cNvPr id="23" name="テキスト ボックス 22">
              <a:extLst>
                <a:ext uri="{FF2B5EF4-FFF2-40B4-BE49-F238E27FC236}">
                  <a16:creationId xmlns:a16="http://schemas.microsoft.com/office/drawing/2014/main" id="{463A225F-F4DD-4E00-9913-5E483559E48A}"/>
                </a:ext>
              </a:extLst>
            </p:cNvPr>
            <p:cNvSpPr txBox="1"/>
            <p:nvPr/>
          </p:nvSpPr>
          <p:spPr>
            <a:xfrm>
              <a:off x="6282403" y="2904747"/>
              <a:ext cx="2027105" cy="369332"/>
            </a:xfrm>
            <a:prstGeom prst="rect">
              <a:avLst/>
            </a:prstGeom>
            <a:solidFill>
              <a:schemeClr val="bg1"/>
            </a:solidFill>
            <a:ln>
              <a:solidFill>
                <a:srgbClr val="FF0000"/>
              </a:solidFill>
            </a:ln>
          </p:spPr>
          <p:txBody>
            <a:bodyPr wrap="square" rtlCol="0">
              <a:spAutoFit/>
            </a:bodyPr>
            <a:lstStyle/>
            <a:p>
              <a:pPr algn="ctr"/>
              <a:r>
                <a:rPr lang="ja-JP" altLang="en-US" sz="900" b="1" dirty="0">
                  <a:solidFill>
                    <a:srgbClr val="FF0000"/>
                  </a:solidFill>
                </a:rPr>
                <a:t>交通が自動車で不便</a:t>
              </a:r>
              <a:endParaRPr lang="en-US" altLang="ja-JP" sz="900" b="1" dirty="0">
                <a:solidFill>
                  <a:srgbClr val="FF0000"/>
                </a:solidFill>
              </a:endParaRPr>
            </a:p>
            <a:p>
              <a:pPr algn="ctr"/>
              <a:r>
                <a:rPr lang="ja-JP" altLang="en-US" sz="900" b="1" dirty="0">
                  <a:solidFill>
                    <a:srgbClr val="FF0000"/>
                  </a:solidFill>
                </a:rPr>
                <a:t>（何が不便？：買い物、通院など）</a:t>
              </a:r>
            </a:p>
          </p:txBody>
        </p:sp>
        <p:cxnSp>
          <p:nvCxnSpPr>
            <p:cNvPr id="82" name="コネクタ: カギ線 81">
              <a:extLst>
                <a:ext uri="{FF2B5EF4-FFF2-40B4-BE49-F238E27FC236}">
                  <a16:creationId xmlns:a16="http://schemas.microsoft.com/office/drawing/2014/main" id="{88FC2314-628B-4430-9B0C-A8F4ED863BEC}"/>
                </a:ext>
              </a:extLst>
            </p:cNvPr>
            <p:cNvCxnSpPr>
              <a:cxnSpLocks/>
            </p:cNvCxnSpPr>
            <p:nvPr/>
          </p:nvCxnSpPr>
          <p:spPr>
            <a:xfrm>
              <a:off x="4393045" y="3703056"/>
              <a:ext cx="3410709" cy="333464"/>
            </a:xfrm>
            <a:prstGeom prst="bentConnector3">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4" name="コネクタ: カギ線 83">
              <a:extLst>
                <a:ext uri="{FF2B5EF4-FFF2-40B4-BE49-F238E27FC236}">
                  <a16:creationId xmlns:a16="http://schemas.microsoft.com/office/drawing/2014/main" id="{ED1EB27E-1176-43E0-AA82-EDEC6B582684}"/>
                </a:ext>
              </a:extLst>
            </p:cNvPr>
            <p:cNvCxnSpPr>
              <a:cxnSpLocks/>
            </p:cNvCxnSpPr>
            <p:nvPr/>
          </p:nvCxnSpPr>
          <p:spPr>
            <a:xfrm>
              <a:off x="4393044" y="2764524"/>
              <a:ext cx="3410710" cy="1271996"/>
            </a:xfrm>
            <a:prstGeom prst="bentConnector3">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87" name="テキスト ボックス 86">
              <a:extLst>
                <a:ext uri="{FF2B5EF4-FFF2-40B4-BE49-F238E27FC236}">
                  <a16:creationId xmlns:a16="http://schemas.microsoft.com/office/drawing/2014/main" id="{C0360BE2-82D8-444C-AC99-E18894DE5B78}"/>
                </a:ext>
              </a:extLst>
            </p:cNvPr>
            <p:cNvSpPr txBox="1"/>
            <p:nvPr/>
          </p:nvSpPr>
          <p:spPr>
            <a:xfrm>
              <a:off x="4530833" y="3516535"/>
              <a:ext cx="646331" cy="230832"/>
            </a:xfrm>
            <a:prstGeom prst="rect">
              <a:avLst/>
            </a:prstGeom>
            <a:noFill/>
          </p:spPr>
          <p:txBody>
            <a:bodyPr wrap="none" rtlCol="0">
              <a:spAutoFit/>
            </a:bodyPr>
            <a:lstStyle/>
            <a:p>
              <a:r>
                <a:rPr lang="ja-JP" altLang="en-US" sz="900" b="1" dirty="0"/>
                <a:t>移動問題</a:t>
              </a:r>
            </a:p>
          </p:txBody>
        </p:sp>
        <p:sp>
          <p:nvSpPr>
            <p:cNvPr id="88" name="四角形: 角を丸くする 87">
              <a:extLst>
                <a:ext uri="{FF2B5EF4-FFF2-40B4-BE49-F238E27FC236}">
                  <a16:creationId xmlns:a16="http://schemas.microsoft.com/office/drawing/2014/main" id="{5C98EA2F-5DFB-4099-8180-1756ADD24162}"/>
                </a:ext>
              </a:extLst>
            </p:cNvPr>
            <p:cNvSpPr/>
            <p:nvPr/>
          </p:nvSpPr>
          <p:spPr>
            <a:xfrm>
              <a:off x="2143518" y="2591400"/>
              <a:ext cx="743918" cy="346249"/>
            </a:xfrm>
            <a:prstGeom prst="rect">
              <a:avLst/>
            </a:prstGeom>
            <a:solidFill>
              <a:schemeClr val="bg1"/>
            </a:solidFill>
            <a:ln>
              <a:solidFill>
                <a:schemeClr val="tx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ja-JP" altLang="en-US" sz="1350" b="1">
                  <a:solidFill>
                    <a:schemeClr val="tx1"/>
                  </a:solidFill>
                </a:rPr>
                <a:t>介護</a:t>
              </a:r>
            </a:p>
          </p:txBody>
        </p:sp>
        <p:cxnSp>
          <p:nvCxnSpPr>
            <p:cNvPr id="90" name="直線矢印コネクタ 89">
              <a:extLst>
                <a:ext uri="{FF2B5EF4-FFF2-40B4-BE49-F238E27FC236}">
                  <a16:creationId xmlns:a16="http://schemas.microsoft.com/office/drawing/2014/main" id="{1DF10204-029B-4628-9D78-1FE52291D57C}"/>
                </a:ext>
              </a:extLst>
            </p:cNvPr>
            <p:cNvCxnSpPr>
              <a:cxnSpLocks/>
            </p:cNvCxnSpPr>
            <p:nvPr/>
          </p:nvCxnSpPr>
          <p:spPr>
            <a:xfrm>
              <a:off x="2887436" y="2764524"/>
              <a:ext cx="761690" cy="0"/>
            </a:xfrm>
            <a:prstGeom prst="straightConnector1">
              <a:avLst/>
            </a:prstGeom>
            <a:ln w="12700" cap="flat" cmpd="sng" algn="ctr">
              <a:solidFill>
                <a:schemeClr val="tx1"/>
              </a:solidFill>
              <a:prstDash val="lg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93" name="コネクタ: カギ線 92">
              <a:extLst>
                <a:ext uri="{FF2B5EF4-FFF2-40B4-BE49-F238E27FC236}">
                  <a16:creationId xmlns:a16="http://schemas.microsoft.com/office/drawing/2014/main" id="{67F0EB9C-6B01-40B4-8314-E1269A078FD3}"/>
                </a:ext>
              </a:extLst>
            </p:cNvPr>
            <p:cNvCxnSpPr>
              <a:cxnSpLocks/>
            </p:cNvCxnSpPr>
            <p:nvPr/>
          </p:nvCxnSpPr>
          <p:spPr>
            <a:xfrm rot="16200000" flipH="1">
              <a:off x="2744928" y="2708198"/>
              <a:ext cx="676990" cy="1135890"/>
            </a:xfrm>
            <a:prstGeom prst="bentConnector2">
              <a:avLst/>
            </a:prstGeom>
            <a:ln w="12700">
              <a:solidFill>
                <a:schemeClr val="tx1"/>
              </a:solidFill>
              <a:prstDash val="lgDash"/>
              <a:tailEnd type="triangle"/>
            </a:ln>
          </p:spPr>
          <p:style>
            <a:lnRef idx="1">
              <a:schemeClr val="accent1"/>
            </a:lnRef>
            <a:fillRef idx="0">
              <a:schemeClr val="accent1"/>
            </a:fillRef>
            <a:effectRef idx="0">
              <a:schemeClr val="accent1"/>
            </a:effectRef>
            <a:fontRef idx="minor">
              <a:schemeClr val="tx1"/>
            </a:fontRef>
          </p:style>
        </p:cxnSp>
        <p:sp>
          <p:nvSpPr>
            <p:cNvPr id="95" name="テキスト ボックス 94">
              <a:extLst>
                <a:ext uri="{FF2B5EF4-FFF2-40B4-BE49-F238E27FC236}">
                  <a16:creationId xmlns:a16="http://schemas.microsoft.com/office/drawing/2014/main" id="{39F417FB-6118-45EB-827F-9C92C18051E3}"/>
                </a:ext>
              </a:extLst>
            </p:cNvPr>
            <p:cNvSpPr txBox="1"/>
            <p:nvPr/>
          </p:nvSpPr>
          <p:spPr>
            <a:xfrm>
              <a:off x="1795124" y="3106866"/>
              <a:ext cx="800219" cy="338554"/>
            </a:xfrm>
            <a:prstGeom prst="rect">
              <a:avLst/>
            </a:prstGeom>
            <a:noFill/>
          </p:spPr>
          <p:txBody>
            <a:bodyPr wrap="none" rtlCol="0">
              <a:spAutoFit/>
            </a:bodyPr>
            <a:lstStyle/>
            <a:p>
              <a:pPr algn="ctr"/>
              <a:r>
                <a:rPr lang="ja-JP" altLang="en-US" sz="800" b="1" dirty="0">
                  <a:latin typeface="+mn-ea"/>
                </a:rPr>
                <a:t>親のストレス</a:t>
              </a:r>
              <a:endParaRPr lang="en-US" altLang="ja-JP" sz="800" b="1" dirty="0">
                <a:latin typeface="+mn-ea"/>
              </a:endParaRPr>
            </a:p>
            <a:p>
              <a:pPr algn="ctr"/>
              <a:r>
                <a:rPr lang="ja-JP" altLang="en-US" sz="800" b="1" dirty="0">
                  <a:latin typeface="+mn-ea"/>
                </a:rPr>
                <a:t>軽減</a:t>
              </a:r>
            </a:p>
          </p:txBody>
        </p:sp>
        <p:sp>
          <p:nvSpPr>
            <p:cNvPr id="96" name="四角形: 角を丸くする 95">
              <a:extLst>
                <a:ext uri="{FF2B5EF4-FFF2-40B4-BE49-F238E27FC236}">
                  <a16:creationId xmlns:a16="http://schemas.microsoft.com/office/drawing/2014/main" id="{925AA0FB-AEA9-4CFC-97D3-001D002373FB}"/>
                </a:ext>
              </a:extLst>
            </p:cNvPr>
            <p:cNvSpPr/>
            <p:nvPr/>
          </p:nvSpPr>
          <p:spPr>
            <a:xfrm>
              <a:off x="2146895" y="1986166"/>
              <a:ext cx="743918" cy="346249"/>
            </a:xfrm>
            <a:prstGeom prst="rect">
              <a:avLst/>
            </a:prstGeom>
            <a:solidFill>
              <a:schemeClr val="bg1"/>
            </a:solidFill>
            <a:ln>
              <a:solidFill>
                <a:schemeClr val="tx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ja-JP" altLang="en-US" sz="1050" b="1" dirty="0">
                  <a:solidFill>
                    <a:schemeClr val="tx1"/>
                  </a:solidFill>
                </a:rPr>
                <a:t>介護士</a:t>
              </a:r>
            </a:p>
          </p:txBody>
        </p:sp>
        <p:cxnSp>
          <p:nvCxnSpPr>
            <p:cNvPr id="98" name="直線コネクタ 97">
              <a:extLst>
                <a:ext uri="{FF2B5EF4-FFF2-40B4-BE49-F238E27FC236}">
                  <a16:creationId xmlns:a16="http://schemas.microsoft.com/office/drawing/2014/main" id="{12E2981C-2534-4EE7-817D-FB425270F20C}"/>
                </a:ext>
              </a:extLst>
            </p:cNvPr>
            <p:cNvCxnSpPr>
              <a:cxnSpLocks/>
            </p:cNvCxnSpPr>
            <p:nvPr/>
          </p:nvCxnSpPr>
          <p:spPr>
            <a:xfrm flipH="1">
              <a:off x="2515477" y="2332415"/>
              <a:ext cx="3377" cy="258985"/>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100" name="テキスト ボックス 99">
              <a:extLst>
                <a:ext uri="{FF2B5EF4-FFF2-40B4-BE49-F238E27FC236}">
                  <a16:creationId xmlns:a16="http://schemas.microsoft.com/office/drawing/2014/main" id="{9170AFCF-1F41-4A80-955A-3992D17AD2C0}"/>
                </a:ext>
              </a:extLst>
            </p:cNvPr>
            <p:cNvSpPr txBox="1"/>
            <p:nvPr/>
          </p:nvSpPr>
          <p:spPr>
            <a:xfrm>
              <a:off x="1683493" y="2292630"/>
              <a:ext cx="1023482" cy="338554"/>
            </a:xfrm>
            <a:prstGeom prst="rect">
              <a:avLst/>
            </a:prstGeom>
            <a:noFill/>
          </p:spPr>
          <p:txBody>
            <a:bodyPr wrap="square" rtlCol="0">
              <a:spAutoFit/>
            </a:bodyPr>
            <a:lstStyle/>
            <a:p>
              <a:pPr algn="ctr"/>
              <a:r>
                <a:rPr lang="ja-JP" altLang="en-US" sz="800" b="1" dirty="0">
                  <a:latin typeface="+mn-ea"/>
                </a:rPr>
                <a:t>人で不足＆低賃金</a:t>
              </a:r>
              <a:endParaRPr lang="en-US" altLang="ja-JP" sz="800" b="1" dirty="0">
                <a:latin typeface="+mn-ea"/>
              </a:endParaRPr>
            </a:p>
            <a:p>
              <a:pPr algn="ctr"/>
              <a:r>
                <a:rPr lang="ja-JP" altLang="en-US" sz="800" b="1" dirty="0">
                  <a:latin typeface="+mn-ea"/>
                </a:rPr>
                <a:t>移動問題</a:t>
              </a:r>
            </a:p>
          </p:txBody>
        </p:sp>
        <p:pic>
          <p:nvPicPr>
            <p:cNvPr id="19" name="図 18">
              <a:extLst>
                <a:ext uri="{FF2B5EF4-FFF2-40B4-BE49-F238E27FC236}">
                  <a16:creationId xmlns:a16="http://schemas.microsoft.com/office/drawing/2014/main" id="{AEDA30B2-512C-4703-BD06-263DAF43D0E5}"/>
                </a:ext>
              </a:extLst>
            </p:cNvPr>
            <p:cNvPicPr>
              <a:picLocks noChangeAspect="1"/>
            </p:cNvPicPr>
            <p:nvPr/>
          </p:nvPicPr>
          <p:blipFill>
            <a:blip r:embed="rId3"/>
            <a:stretch>
              <a:fillRect/>
            </a:stretch>
          </p:blipFill>
          <p:spPr>
            <a:xfrm>
              <a:off x="5721906" y="4547241"/>
              <a:ext cx="3299896" cy="1416614"/>
            </a:xfrm>
            <a:prstGeom prst="rect">
              <a:avLst/>
            </a:prstGeom>
          </p:spPr>
        </p:pic>
        <p:pic>
          <p:nvPicPr>
            <p:cNvPr id="1026" name="Picture 2" descr="保険・安心のシルエット02 | 無料のAi・PNG白黒シルエットイラスト"/>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10000" r="90000">
                          <a14:foregroundMark x1="37333" y1="60667" x2="38333" y2="61000"/>
                          <a14:foregroundMark x1="62000" y1="66333" x2="62000" y2="66333"/>
                        </a14:backgroundRemoval>
                      </a14:imgEffect>
                    </a14:imgLayer>
                  </a14:imgProps>
                </a:ext>
                <a:ext uri="{28A0092B-C50C-407E-A947-70E740481C1C}">
                  <a14:useLocalDpi xmlns:a14="http://schemas.microsoft.com/office/drawing/2010/main" val="0"/>
                </a:ext>
              </a:extLst>
            </a:blip>
            <a:srcRect/>
            <a:stretch>
              <a:fillRect/>
            </a:stretch>
          </p:blipFill>
          <p:spPr bwMode="auto">
            <a:xfrm>
              <a:off x="5945213" y="1877497"/>
              <a:ext cx="368094" cy="368094"/>
            </a:xfrm>
            <a:prstGeom prst="rect">
              <a:avLst/>
            </a:prstGeom>
            <a:noFill/>
            <a:extLst>
              <a:ext uri="{909E8E84-426E-40DD-AFC4-6F175D3DCCD1}">
                <a14:hiddenFill xmlns:a14="http://schemas.microsoft.com/office/drawing/2010/main">
                  <a:solidFill>
                    <a:srgbClr val="FFFFFF"/>
                  </a:solidFill>
                </a14:hiddenFill>
              </a:ext>
            </a:extLst>
          </p:spPr>
        </p:pic>
        <p:pic>
          <p:nvPicPr>
            <p:cNvPr id="67" name="図 6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880828" y="1939923"/>
              <a:ext cx="243243" cy="243243"/>
            </a:xfrm>
            <a:prstGeom prst="rect">
              <a:avLst/>
            </a:prstGeom>
            <a:ln w="28575">
              <a:noFill/>
            </a:ln>
          </p:spPr>
        </p:pic>
        <p:pic>
          <p:nvPicPr>
            <p:cNvPr id="21" name="図 20"/>
            <p:cNvPicPr>
              <a:picLocks noChangeAspect="1"/>
            </p:cNvPicPr>
            <p:nvPr/>
          </p:nvPicPr>
          <p:blipFill>
            <a:blip r:embed="rId7" cstate="print">
              <a:biLevel thresh="50000"/>
              <a:extLst>
                <a:ext uri="{28A0092B-C50C-407E-A947-70E740481C1C}">
                  <a14:useLocalDpi xmlns:a14="http://schemas.microsoft.com/office/drawing/2010/main" val="0"/>
                </a:ext>
              </a:extLst>
            </a:blip>
            <a:stretch>
              <a:fillRect/>
            </a:stretch>
          </p:blipFill>
          <p:spPr>
            <a:xfrm>
              <a:off x="4348271" y="4846764"/>
              <a:ext cx="193617" cy="193617"/>
            </a:xfrm>
            <a:prstGeom prst="rect">
              <a:avLst/>
            </a:prstGeom>
          </p:spPr>
        </p:pic>
        <p:sp>
          <p:nvSpPr>
            <p:cNvPr id="50" name="四角形: 角を丸くする 49">
              <a:extLst>
                <a:ext uri="{FF2B5EF4-FFF2-40B4-BE49-F238E27FC236}">
                  <a16:creationId xmlns:a16="http://schemas.microsoft.com/office/drawing/2014/main" id="{EE169ED9-B09E-4789-B80F-9240721FD129}"/>
                </a:ext>
              </a:extLst>
            </p:cNvPr>
            <p:cNvSpPr/>
            <p:nvPr/>
          </p:nvSpPr>
          <p:spPr>
            <a:xfrm>
              <a:off x="3209941" y="4813991"/>
              <a:ext cx="681461" cy="346249"/>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ja-JP" altLang="en-US" sz="1200" b="1" dirty="0">
                  <a:solidFill>
                    <a:schemeClr val="tx1"/>
                  </a:solidFill>
                  <a:latin typeface="+mn-ea"/>
                </a:rPr>
                <a:t>保育</a:t>
              </a:r>
            </a:p>
          </p:txBody>
        </p:sp>
        <p:pic>
          <p:nvPicPr>
            <p:cNvPr id="40" name="図 39"/>
            <p:cNvPicPr>
              <a:picLocks noChangeAspect="1"/>
            </p:cNvPicPr>
            <p:nvPr/>
          </p:nvPicPr>
          <p:blipFill>
            <a:blip r:embed="rId8" cstate="print">
              <a:biLevel thresh="50000"/>
              <a:extLst>
                <a:ext uri="{28A0092B-C50C-407E-A947-70E740481C1C}">
                  <a14:useLocalDpi xmlns:a14="http://schemas.microsoft.com/office/drawing/2010/main" val="0"/>
                </a:ext>
              </a:extLst>
            </a:blip>
            <a:stretch>
              <a:fillRect/>
            </a:stretch>
          </p:blipFill>
          <p:spPr>
            <a:xfrm>
              <a:off x="3956391" y="5455319"/>
              <a:ext cx="230025" cy="230025"/>
            </a:xfrm>
            <a:prstGeom prst="rect">
              <a:avLst/>
            </a:prstGeom>
          </p:spPr>
        </p:pic>
        <p:cxnSp>
          <p:nvCxnSpPr>
            <p:cNvPr id="89" name="コネクタ: カギ線 40">
              <a:extLst>
                <a:ext uri="{FF2B5EF4-FFF2-40B4-BE49-F238E27FC236}">
                  <a16:creationId xmlns:a16="http://schemas.microsoft.com/office/drawing/2014/main" id="{170F442F-EABC-4B2F-8886-7174522A925A}"/>
                </a:ext>
              </a:extLst>
            </p:cNvPr>
            <p:cNvCxnSpPr>
              <a:cxnSpLocks/>
            </p:cNvCxnSpPr>
            <p:nvPr/>
          </p:nvCxnSpPr>
          <p:spPr>
            <a:xfrm rot="5400000" flipH="1" flipV="1">
              <a:off x="6309316" y="1375071"/>
              <a:ext cx="11541" cy="1728000"/>
            </a:xfrm>
            <a:prstGeom prst="bentConnector3">
              <a:avLst>
                <a:gd name="adj1" fmla="val -1485573"/>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94" name="図 93"/>
            <p:cNvPicPr>
              <a:picLocks noChangeAspect="1"/>
            </p:cNvPicPr>
            <p:nvPr/>
          </p:nvPicPr>
          <p:blipFill>
            <a:blip r:embed="rId9">
              <a:extLst>
                <a:ext uri="{BEBA8EAE-BF5A-486C-A8C5-ECC9F3942E4B}">
                  <a14:imgProps xmlns:a14="http://schemas.microsoft.com/office/drawing/2010/main">
                    <a14:imgLayer r:embed="rId10">
                      <a14:imgEffect>
                        <a14:backgroundRemoval t="10000" b="90000" l="10000" r="90000">
                          <a14:foregroundMark x1="47414" y1="18534" x2="47414" y2="18534"/>
                          <a14:foregroundMark x1="55172" y1="31466" x2="55172" y2="31466"/>
                          <a14:foregroundMark x1="45690" y1="27155" x2="45690" y2="27155"/>
                          <a14:foregroundMark x1="25862" y1="43103" x2="25862" y2="43103"/>
                          <a14:foregroundMark x1="51724" y1="69397" x2="51724" y2="69397"/>
                          <a14:foregroundMark x1="43103" y1="67672" x2="43103" y2="67672"/>
                          <a14:foregroundMark x1="76293" y1="42241" x2="76293" y2="42241"/>
                        </a14:backgroundRemoval>
                      </a14:imgEffect>
                    </a14:imgLayer>
                  </a14:imgProps>
                </a:ext>
              </a:extLst>
            </a:blip>
            <a:stretch>
              <a:fillRect/>
            </a:stretch>
          </p:blipFill>
          <p:spPr>
            <a:xfrm>
              <a:off x="3224709" y="4819608"/>
              <a:ext cx="315952" cy="315952"/>
            </a:xfrm>
            <a:prstGeom prst="rect">
              <a:avLst/>
            </a:prstGeom>
          </p:spPr>
        </p:pic>
        <p:pic>
          <p:nvPicPr>
            <p:cNvPr id="99" name="図 98"/>
            <p:cNvPicPr>
              <a:picLocks noChangeAspect="1"/>
            </p:cNvPicPr>
            <p:nvPr/>
          </p:nvPicPr>
          <p:blipFill>
            <a:blip r:embed="rId11">
              <a:extLst>
                <a:ext uri="{BEBA8EAE-BF5A-486C-A8C5-ECC9F3942E4B}">
                  <a14:imgProps xmlns:a14="http://schemas.microsoft.com/office/drawing/2010/main">
                    <a14:imgLayer r:embed="rId12">
                      <a14:imgEffect>
                        <a14:backgroundRemoval t="10000" b="90000" l="10000" r="90000">
                          <a14:foregroundMark x1="52667" y1="25000" x2="52667" y2="25000"/>
                        </a14:backgroundRemoval>
                      </a14:imgEffect>
                    </a14:imgLayer>
                  </a14:imgProps>
                </a:ext>
              </a:extLst>
            </a:blip>
            <a:stretch>
              <a:fillRect/>
            </a:stretch>
          </p:blipFill>
          <p:spPr>
            <a:xfrm>
              <a:off x="3609810" y="3866351"/>
              <a:ext cx="437427" cy="437427"/>
            </a:xfrm>
            <a:prstGeom prst="rect">
              <a:avLst/>
            </a:prstGeom>
          </p:spPr>
        </p:pic>
        <p:pic>
          <p:nvPicPr>
            <p:cNvPr id="101" name="図 100"/>
            <p:cNvPicPr>
              <a:picLocks noChangeAspect="1"/>
            </p:cNvPicPr>
            <p:nvPr/>
          </p:nvPicPr>
          <p:blipFill>
            <a:blip r:embed="rId13" cstate="print">
              <a:biLevel thresh="50000"/>
              <a:extLst>
                <a:ext uri="{28A0092B-C50C-407E-A947-70E740481C1C}">
                  <a14:useLocalDpi xmlns:a14="http://schemas.microsoft.com/office/drawing/2010/main" val="0"/>
                </a:ext>
              </a:extLst>
            </a:blip>
            <a:stretch>
              <a:fillRect/>
            </a:stretch>
          </p:blipFill>
          <p:spPr>
            <a:xfrm>
              <a:off x="3694388" y="3554738"/>
              <a:ext cx="300858" cy="300858"/>
            </a:xfrm>
            <a:prstGeom prst="rect">
              <a:avLst/>
            </a:prstGeom>
          </p:spPr>
        </p:pic>
        <p:pic>
          <p:nvPicPr>
            <p:cNvPr id="103" name="図 102"/>
            <p:cNvPicPr>
              <a:picLocks noChangeAspect="1"/>
            </p:cNvPicPr>
            <p:nvPr/>
          </p:nvPicPr>
          <p:blipFill>
            <a:blip r:embed="rId14" cstate="print">
              <a:biLevel thresh="50000"/>
              <a:extLst>
                <a:ext uri="{28A0092B-C50C-407E-A947-70E740481C1C}">
                  <a14:useLocalDpi xmlns:a14="http://schemas.microsoft.com/office/drawing/2010/main" val="0"/>
                </a:ext>
              </a:extLst>
            </a:blip>
            <a:stretch>
              <a:fillRect/>
            </a:stretch>
          </p:blipFill>
          <p:spPr>
            <a:xfrm>
              <a:off x="3671407" y="2638146"/>
              <a:ext cx="235201" cy="235201"/>
            </a:xfrm>
            <a:prstGeom prst="rect">
              <a:avLst/>
            </a:prstGeom>
          </p:spPr>
        </p:pic>
        <p:pic>
          <p:nvPicPr>
            <p:cNvPr id="1030" name="Picture 6" descr="ショップアイコン4｜所沢プロペ商店街振興組合"/>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7875347" y="3931637"/>
              <a:ext cx="209766" cy="209766"/>
            </a:xfrm>
            <a:prstGeom prst="rect">
              <a:avLst/>
            </a:prstGeom>
            <a:noFill/>
            <a:extLst>
              <a:ext uri="{909E8E84-426E-40DD-AFC4-6F175D3DCCD1}">
                <a14:hiddenFill xmlns:a14="http://schemas.microsoft.com/office/drawing/2010/main">
                  <a:solidFill>
                    <a:srgbClr val="FFFFFF"/>
                  </a:solidFill>
                </a14:hiddenFill>
              </a:ext>
            </a:extLst>
          </p:spPr>
        </p:pic>
        <p:pic>
          <p:nvPicPr>
            <p:cNvPr id="104" name="図 103"/>
            <p:cNvPicPr>
              <a:picLocks noChangeAspect="1"/>
            </p:cNvPicPr>
            <p:nvPr/>
          </p:nvPicPr>
          <p:blipFill>
            <a:blip r:embed="rId16" cstate="print">
              <a:biLevel thresh="50000"/>
              <a:extLst>
                <a:ext uri="{28A0092B-C50C-407E-A947-70E740481C1C}">
                  <a14:useLocalDpi xmlns:a14="http://schemas.microsoft.com/office/drawing/2010/main" val="0"/>
                </a:ext>
              </a:extLst>
            </a:blip>
            <a:stretch>
              <a:fillRect/>
            </a:stretch>
          </p:blipFill>
          <p:spPr>
            <a:xfrm>
              <a:off x="5018927" y="1954196"/>
              <a:ext cx="239530" cy="239530"/>
            </a:xfrm>
            <a:prstGeom prst="rect">
              <a:avLst/>
            </a:prstGeom>
          </p:spPr>
        </p:pic>
        <p:pic>
          <p:nvPicPr>
            <p:cNvPr id="1032" name="Picture 8" descr="スマートウォッチのシルエット02 | 無料のAi・PNG白黒シルエットイラスト"/>
            <p:cNvPicPr>
              <a:picLocks noChangeAspect="1" noChangeArrowheads="1"/>
            </p:cNvPicPr>
            <p:nvPr/>
          </p:nvPicPr>
          <p:blipFill>
            <a:blip r:embed="rId17" cstate="print">
              <a:extLst>
                <a:ext uri="{BEBA8EAE-BF5A-486C-A8C5-ECC9F3942E4B}">
                  <a14:imgProps xmlns:a14="http://schemas.microsoft.com/office/drawing/2010/main">
                    <a14:imgLayer r:embed="rId18">
                      <a14:imgEffect>
                        <a14:backgroundRemoval t="10000" b="90000" l="10000" r="90000">
                          <a14:foregroundMark x1="60667" y1="45333" x2="60667" y2="45333"/>
                          <a14:foregroundMark x1="75333" y1="41000" x2="75333" y2="41000"/>
                          <a14:foregroundMark x1="75667" y1="57667" x2="75667" y2="57667"/>
                        </a14:backgroundRemoval>
                      </a14:imgEffect>
                    </a14:imgLayer>
                  </a14:imgProps>
                </a:ext>
                <a:ext uri="{28A0092B-C50C-407E-A947-70E740481C1C}">
                  <a14:useLocalDpi xmlns:a14="http://schemas.microsoft.com/office/drawing/2010/main" val="0"/>
                </a:ext>
              </a:extLst>
            </a:blip>
            <a:srcRect/>
            <a:stretch>
              <a:fillRect/>
            </a:stretch>
          </p:blipFill>
          <p:spPr bwMode="auto">
            <a:xfrm>
              <a:off x="3622243" y="1907921"/>
              <a:ext cx="305508" cy="305508"/>
            </a:xfrm>
            <a:prstGeom prst="rect">
              <a:avLst/>
            </a:prstGeom>
            <a:noFill/>
            <a:extLst>
              <a:ext uri="{909E8E84-426E-40DD-AFC4-6F175D3DCCD1}">
                <a14:hiddenFill xmlns:a14="http://schemas.microsoft.com/office/drawing/2010/main">
                  <a:solidFill>
                    <a:srgbClr val="FFFFFF"/>
                  </a:solidFill>
                </a14:hiddenFill>
              </a:ext>
            </a:extLst>
          </p:spPr>
        </p:pic>
        <p:pic>
          <p:nvPicPr>
            <p:cNvPr id="105" name="図 104"/>
            <p:cNvPicPr>
              <a:picLocks noChangeAspect="1"/>
            </p:cNvPicPr>
            <p:nvPr/>
          </p:nvPicPr>
          <p:blipFill>
            <a:blip r:embed="rId19" cstate="print">
              <a:biLevel thresh="50000"/>
              <a:extLst>
                <a:ext uri="{28A0092B-C50C-407E-A947-70E740481C1C}">
                  <a14:useLocalDpi xmlns:a14="http://schemas.microsoft.com/office/drawing/2010/main" val="0"/>
                </a:ext>
              </a:extLst>
            </a:blip>
            <a:stretch>
              <a:fillRect/>
            </a:stretch>
          </p:blipFill>
          <p:spPr>
            <a:xfrm>
              <a:off x="4839005" y="5431171"/>
              <a:ext cx="247565" cy="247565"/>
            </a:xfrm>
            <a:prstGeom prst="rect">
              <a:avLst/>
            </a:prstGeom>
          </p:spPr>
        </p:pic>
        <p:pic>
          <p:nvPicPr>
            <p:cNvPr id="106" name="図 105"/>
            <p:cNvPicPr>
              <a:picLocks noChangeAspect="1"/>
            </p:cNvPicPr>
            <p:nvPr/>
          </p:nvPicPr>
          <p:blipFill>
            <a:blip r:embed="rId20" cstate="print">
              <a:biLevel thresh="50000"/>
              <a:extLst>
                <a:ext uri="{28A0092B-C50C-407E-A947-70E740481C1C}">
                  <a14:useLocalDpi xmlns:a14="http://schemas.microsoft.com/office/drawing/2010/main" val="0"/>
                </a:ext>
              </a:extLst>
            </a:blip>
            <a:stretch>
              <a:fillRect/>
            </a:stretch>
          </p:blipFill>
          <p:spPr>
            <a:xfrm>
              <a:off x="2976756" y="5403177"/>
              <a:ext cx="300413" cy="300413"/>
            </a:xfrm>
            <a:prstGeom prst="rect">
              <a:avLst/>
            </a:prstGeom>
          </p:spPr>
        </p:pic>
        <p:pic>
          <p:nvPicPr>
            <p:cNvPr id="109" name="図 108"/>
            <p:cNvPicPr>
              <a:picLocks noChangeAspect="1"/>
            </p:cNvPicPr>
            <p:nvPr/>
          </p:nvPicPr>
          <p:blipFill>
            <a:blip r:embed="rId21" cstate="print">
              <a:biLevel thresh="50000"/>
              <a:extLst>
                <a:ext uri="{28A0092B-C50C-407E-A947-70E740481C1C}">
                  <a14:useLocalDpi xmlns:a14="http://schemas.microsoft.com/office/drawing/2010/main" val="0"/>
                </a:ext>
              </a:extLst>
            </a:blip>
            <a:stretch>
              <a:fillRect/>
            </a:stretch>
          </p:blipFill>
          <p:spPr>
            <a:xfrm>
              <a:off x="2197708" y="2622730"/>
              <a:ext cx="235702" cy="235702"/>
            </a:xfrm>
            <a:prstGeom prst="rect">
              <a:avLst/>
            </a:prstGeom>
          </p:spPr>
        </p:pic>
        <p:cxnSp>
          <p:nvCxnSpPr>
            <p:cNvPr id="117" name="コネクタ: カギ線 72">
              <a:extLst>
                <a:ext uri="{FF2B5EF4-FFF2-40B4-BE49-F238E27FC236}">
                  <a16:creationId xmlns:a16="http://schemas.microsoft.com/office/drawing/2014/main" id="{8D07057B-B539-4D72-A1B9-03A535367B36}"/>
                </a:ext>
              </a:extLst>
            </p:cNvPr>
            <p:cNvCxnSpPr>
              <a:cxnSpLocks/>
            </p:cNvCxnSpPr>
            <p:nvPr/>
          </p:nvCxnSpPr>
          <p:spPr>
            <a:xfrm rot="10800000">
              <a:off x="2109487" y="2162869"/>
              <a:ext cx="1368000" cy="1908000"/>
            </a:xfrm>
            <a:prstGeom prst="bentConnector3">
              <a:avLst>
                <a:gd name="adj1" fmla="val 124617"/>
              </a:avLst>
            </a:prstGeom>
            <a:ln w="12700">
              <a:solidFill>
                <a:schemeClr val="tx1"/>
              </a:solidFill>
              <a:prstDash val="lgDash"/>
              <a:tailEnd type="triangle"/>
            </a:ln>
          </p:spPr>
          <p:style>
            <a:lnRef idx="1">
              <a:schemeClr val="accent1"/>
            </a:lnRef>
            <a:fillRef idx="0">
              <a:schemeClr val="accent1"/>
            </a:fillRef>
            <a:effectRef idx="0">
              <a:schemeClr val="accent1"/>
            </a:effectRef>
            <a:fontRef idx="minor">
              <a:schemeClr val="tx1"/>
            </a:fontRef>
          </p:style>
        </p:cxnSp>
        <p:pic>
          <p:nvPicPr>
            <p:cNvPr id="1034" name="Picture 10" descr="介護のシルエット | 無料のAi・PNG白黒シルエットイラスト"/>
            <p:cNvPicPr>
              <a:picLocks noChangeAspect="1" noChangeArrowheads="1"/>
            </p:cNvPicPr>
            <p:nvPr/>
          </p:nvPicPr>
          <p:blipFill>
            <a:blip r:embed="rId22" cstate="print">
              <a:extLst>
                <a:ext uri="{BEBA8EAE-BF5A-486C-A8C5-ECC9F3942E4B}">
                  <a14:imgProps xmlns:a14="http://schemas.microsoft.com/office/drawing/2010/main">
                    <a14:imgLayer r:embed="rId23">
                      <a14:imgEffect>
                        <a14:backgroundRemoval t="5000" b="94667" l="10000" r="90000">
                          <a14:foregroundMark x1="47667" y1="13667" x2="48333" y2="13333"/>
                          <a14:foregroundMark x1="79333" y1="16333" x2="79667" y2="17667"/>
                          <a14:foregroundMark x1="78000" y1="35667" x2="78000" y2="35667"/>
                        </a14:backgroundRemoval>
                      </a14:imgEffect>
                    </a14:imgLayer>
                  </a14:imgProps>
                </a:ext>
                <a:ext uri="{28A0092B-C50C-407E-A947-70E740481C1C}">
                  <a14:useLocalDpi xmlns:a14="http://schemas.microsoft.com/office/drawing/2010/main" val="0"/>
                </a:ext>
              </a:extLst>
            </a:blip>
            <a:srcRect/>
            <a:stretch>
              <a:fillRect/>
            </a:stretch>
          </p:blipFill>
          <p:spPr bwMode="auto">
            <a:xfrm>
              <a:off x="2158174" y="2029678"/>
              <a:ext cx="248049" cy="248049"/>
            </a:xfrm>
            <a:prstGeom prst="rect">
              <a:avLst/>
            </a:prstGeom>
            <a:noFill/>
            <a:extLst>
              <a:ext uri="{909E8E84-426E-40DD-AFC4-6F175D3DCCD1}">
                <a14:hiddenFill xmlns:a14="http://schemas.microsoft.com/office/drawing/2010/main">
                  <a:solidFill>
                    <a:srgbClr val="FFFFFF"/>
                  </a:solidFill>
                </a14:hiddenFill>
              </a:ext>
            </a:extLst>
          </p:spPr>
        </p:pic>
        <p:sp>
          <p:nvSpPr>
            <p:cNvPr id="112" name="正方形/長方形 111"/>
            <p:cNvSpPr/>
            <p:nvPr/>
          </p:nvSpPr>
          <p:spPr>
            <a:xfrm>
              <a:off x="322028" y="4679338"/>
              <a:ext cx="2339103" cy="307777"/>
            </a:xfrm>
            <a:prstGeom prst="rect">
              <a:avLst/>
            </a:prstGeom>
          </p:spPr>
          <p:txBody>
            <a:bodyPr wrap="none">
              <a:spAutoFit/>
            </a:bodyPr>
            <a:lstStyle/>
            <a:p>
              <a:pPr lvl="0" algn="ctr"/>
              <a:r>
                <a:rPr lang="ja-JP" altLang="en-US" sz="1400" b="1" dirty="0"/>
                <a:t>この街が活性化するには？</a:t>
              </a:r>
            </a:p>
          </p:txBody>
        </p:sp>
        <p:grpSp>
          <p:nvGrpSpPr>
            <p:cNvPr id="123" name="グループ化 122"/>
            <p:cNvGrpSpPr/>
            <p:nvPr/>
          </p:nvGrpSpPr>
          <p:grpSpPr>
            <a:xfrm>
              <a:off x="160676" y="4263399"/>
              <a:ext cx="519178" cy="469067"/>
              <a:chOff x="3021932" y="2548979"/>
              <a:chExt cx="519178" cy="469067"/>
            </a:xfrm>
          </p:grpSpPr>
          <p:sp>
            <p:nvSpPr>
              <p:cNvPr id="124" name="楕円 123"/>
              <p:cNvSpPr/>
              <p:nvPr/>
            </p:nvSpPr>
            <p:spPr>
              <a:xfrm>
                <a:off x="3050549" y="2548979"/>
                <a:ext cx="413635" cy="413635"/>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5" name="正方形/長方形 124"/>
              <p:cNvSpPr/>
              <p:nvPr/>
            </p:nvSpPr>
            <p:spPr>
              <a:xfrm>
                <a:off x="3021932" y="2556381"/>
                <a:ext cx="478228" cy="461665"/>
              </a:xfrm>
              <a:prstGeom prst="rect">
                <a:avLst/>
              </a:prstGeom>
            </p:spPr>
            <p:txBody>
              <a:bodyPr wrap="square">
                <a:spAutoFit/>
              </a:bodyPr>
              <a:lstStyle/>
              <a:p>
                <a:pPr lvl="0" algn="ctr"/>
                <a:r>
                  <a:rPr lang="ja-JP" altLang="en-US" sz="2400" b="1" dirty="0">
                    <a:latin typeface="メイリオ" panose="020B0604030504040204" pitchFamily="50" charset="-128"/>
                    <a:ea typeface="メイリオ" panose="020B0604030504040204" pitchFamily="50" charset="-128"/>
                  </a:rPr>
                  <a:t>？</a:t>
                </a:r>
              </a:p>
            </p:txBody>
          </p:sp>
          <p:sp>
            <p:nvSpPr>
              <p:cNvPr id="126" name="二等辺三角形 125"/>
              <p:cNvSpPr/>
              <p:nvPr/>
            </p:nvSpPr>
            <p:spPr>
              <a:xfrm rot="17703309" flipH="1" flipV="1">
                <a:off x="3396572" y="2836970"/>
                <a:ext cx="99636" cy="189440"/>
              </a:xfrm>
              <a:prstGeom prst="triangl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113" name="正方形/長方形 112"/>
            <p:cNvSpPr/>
            <p:nvPr/>
          </p:nvSpPr>
          <p:spPr>
            <a:xfrm>
              <a:off x="525492" y="5595583"/>
              <a:ext cx="1980029" cy="307777"/>
            </a:xfrm>
            <a:prstGeom prst="rect">
              <a:avLst/>
            </a:prstGeom>
          </p:spPr>
          <p:txBody>
            <a:bodyPr wrap="none">
              <a:spAutoFit/>
            </a:bodyPr>
            <a:lstStyle/>
            <a:p>
              <a:pPr algn="ctr"/>
              <a:r>
                <a:rPr lang="ja-JP" altLang="en-US" sz="1400" b="1" dirty="0"/>
                <a:t>街の良さを引き上げる</a:t>
              </a:r>
            </a:p>
          </p:txBody>
        </p:sp>
        <p:grpSp>
          <p:nvGrpSpPr>
            <p:cNvPr id="130" name="グループ化 129"/>
            <p:cNvGrpSpPr/>
            <p:nvPr/>
          </p:nvGrpSpPr>
          <p:grpSpPr>
            <a:xfrm>
              <a:off x="128057" y="5213425"/>
              <a:ext cx="519178" cy="469067"/>
              <a:chOff x="3021932" y="2548979"/>
              <a:chExt cx="519178" cy="469067"/>
            </a:xfrm>
          </p:grpSpPr>
          <p:sp>
            <p:nvSpPr>
              <p:cNvPr id="132" name="楕円 131"/>
              <p:cNvSpPr/>
              <p:nvPr/>
            </p:nvSpPr>
            <p:spPr>
              <a:xfrm>
                <a:off x="3050549" y="2548979"/>
                <a:ext cx="413635" cy="413635"/>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3" name="正方形/長方形 132"/>
              <p:cNvSpPr/>
              <p:nvPr/>
            </p:nvSpPr>
            <p:spPr>
              <a:xfrm>
                <a:off x="3021932" y="2556381"/>
                <a:ext cx="478228" cy="461665"/>
              </a:xfrm>
              <a:prstGeom prst="rect">
                <a:avLst/>
              </a:prstGeom>
            </p:spPr>
            <p:txBody>
              <a:bodyPr wrap="square">
                <a:spAutoFit/>
              </a:bodyPr>
              <a:lstStyle/>
              <a:p>
                <a:pPr lvl="0" algn="ctr"/>
                <a:r>
                  <a:rPr lang="ja-JP" altLang="en-US" sz="2400" b="1" dirty="0">
                    <a:solidFill>
                      <a:srgbClr val="FF0000"/>
                    </a:solidFill>
                    <a:latin typeface="メイリオ" panose="020B0604030504040204" pitchFamily="50" charset="-128"/>
                    <a:ea typeface="メイリオ" panose="020B0604030504040204" pitchFamily="50" charset="-128"/>
                  </a:rPr>
                  <a:t>！</a:t>
                </a:r>
              </a:p>
            </p:txBody>
          </p:sp>
          <p:sp>
            <p:nvSpPr>
              <p:cNvPr id="134" name="二等辺三角形 133"/>
              <p:cNvSpPr/>
              <p:nvPr/>
            </p:nvSpPr>
            <p:spPr>
              <a:xfrm rot="17703309" flipH="1" flipV="1">
                <a:off x="3396572" y="2836970"/>
                <a:ext cx="99636" cy="189440"/>
              </a:xfrm>
              <a:prstGeom prst="triangl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135" name="矢印: 下 43">
              <a:extLst>
                <a:ext uri="{FF2B5EF4-FFF2-40B4-BE49-F238E27FC236}">
                  <a16:creationId xmlns:a16="http://schemas.microsoft.com/office/drawing/2014/main" id="{4EB4A2E0-F88A-4B26-BED2-BBC30D1F7E66}"/>
                </a:ext>
              </a:extLst>
            </p:cNvPr>
            <p:cNvSpPr/>
            <p:nvPr/>
          </p:nvSpPr>
          <p:spPr>
            <a:xfrm>
              <a:off x="1173394" y="5112498"/>
              <a:ext cx="684224" cy="398394"/>
            </a:xfrm>
            <a:prstGeom prst="downArrow">
              <a:avLst>
                <a:gd name="adj1" fmla="val 50000"/>
                <a:gd name="adj2" fmla="val 59769"/>
              </a:avLst>
            </a:prstGeom>
            <a:solidFill>
              <a:srgbClr val="FF0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a:p>
          </p:txBody>
        </p:sp>
        <p:sp>
          <p:nvSpPr>
            <p:cNvPr id="83" name="テキスト ボックス 82">
              <a:extLst>
                <a:ext uri="{FF2B5EF4-FFF2-40B4-BE49-F238E27FC236}">
                  <a16:creationId xmlns:a16="http://schemas.microsoft.com/office/drawing/2014/main" id="{000B498C-AD7A-41E4-AE37-8CAE355C65D8}"/>
                </a:ext>
              </a:extLst>
            </p:cNvPr>
            <p:cNvSpPr txBox="1"/>
            <p:nvPr/>
          </p:nvSpPr>
          <p:spPr>
            <a:xfrm>
              <a:off x="4167721" y="2365277"/>
              <a:ext cx="338554" cy="276999"/>
            </a:xfrm>
            <a:prstGeom prst="rect">
              <a:avLst/>
            </a:prstGeom>
            <a:noFill/>
          </p:spPr>
          <p:txBody>
            <a:bodyPr wrap="none" rtlCol="0">
              <a:spAutoFit/>
            </a:bodyPr>
            <a:lstStyle/>
            <a:p>
              <a:r>
                <a:rPr lang="ja-JP" altLang="en-US" sz="1200" b="1" dirty="0">
                  <a:solidFill>
                    <a:srgbClr val="FF0000"/>
                  </a:solidFill>
                </a:rPr>
                <a:t>①</a:t>
              </a:r>
            </a:p>
          </p:txBody>
        </p:sp>
        <p:sp>
          <p:nvSpPr>
            <p:cNvPr id="85" name="テキスト ボックス 84">
              <a:extLst>
                <a:ext uri="{FF2B5EF4-FFF2-40B4-BE49-F238E27FC236}">
                  <a16:creationId xmlns:a16="http://schemas.microsoft.com/office/drawing/2014/main" id="{4234BEE0-1036-403A-9AB2-90018B57E877}"/>
                </a:ext>
              </a:extLst>
            </p:cNvPr>
            <p:cNvSpPr txBox="1"/>
            <p:nvPr/>
          </p:nvSpPr>
          <p:spPr>
            <a:xfrm>
              <a:off x="4286752" y="3431245"/>
              <a:ext cx="338554" cy="276999"/>
            </a:xfrm>
            <a:prstGeom prst="rect">
              <a:avLst/>
            </a:prstGeom>
            <a:noFill/>
          </p:spPr>
          <p:txBody>
            <a:bodyPr wrap="none" rtlCol="0">
              <a:spAutoFit/>
            </a:bodyPr>
            <a:lstStyle/>
            <a:p>
              <a:r>
                <a:rPr lang="ja-JP" altLang="en-US" sz="1200" b="1" dirty="0">
                  <a:solidFill>
                    <a:srgbClr val="FF0000"/>
                  </a:solidFill>
                </a:rPr>
                <a:t>②</a:t>
              </a:r>
            </a:p>
          </p:txBody>
        </p:sp>
        <p:sp>
          <p:nvSpPr>
            <p:cNvPr id="86" name="テキスト ボックス 85">
              <a:extLst>
                <a:ext uri="{FF2B5EF4-FFF2-40B4-BE49-F238E27FC236}">
                  <a16:creationId xmlns:a16="http://schemas.microsoft.com/office/drawing/2014/main" id="{BF32D428-5FE7-450B-ACA3-B49A252D0069}"/>
                </a:ext>
              </a:extLst>
            </p:cNvPr>
            <p:cNvSpPr txBox="1"/>
            <p:nvPr/>
          </p:nvSpPr>
          <p:spPr>
            <a:xfrm>
              <a:off x="4295361" y="3832657"/>
              <a:ext cx="338554" cy="276999"/>
            </a:xfrm>
            <a:prstGeom prst="rect">
              <a:avLst/>
            </a:prstGeom>
            <a:noFill/>
          </p:spPr>
          <p:txBody>
            <a:bodyPr wrap="none" rtlCol="0">
              <a:spAutoFit/>
            </a:bodyPr>
            <a:lstStyle/>
            <a:p>
              <a:r>
                <a:rPr lang="ja-JP" altLang="en-US" sz="1200" b="1" dirty="0">
                  <a:solidFill>
                    <a:srgbClr val="FF0000"/>
                  </a:solidFill>
                </a:rPr>
                <a:t>③</a:t>
              </a:r>
            </a:p>
          </p:txBody>
        </p:sp>
        <p:sp>
          <p:nvSpPr>
            <p:cNvPr id="91" name="テキスト ボックス 90">
              <a:extLst>
                <a:ext uri="{FF2B5EF4-FFF2-40B4-BE49-F238E27FC236}">
                  <a16:creationId xmlns:a16="http://schemas.microsoft.com/office/drawing/2014/main" id="{3C5A0C85-C85B-4699-89F8-63707715D03A}"/>
                </a:ext>
              </a:extLst>
            </p:cNvPr>
            <p:cNvSpPr txBox="1"/>
            <p:nvPr/>
          </p:nvSpPr>
          <p:spPr>
            <a:xfrm>
              <a:off x="4978909" y="2986150"/>
              <a:ext cx="338554" cy="276999"/>
            </a:xfrm>
            <a:prstGeom prst="rect">
              <a:avLst/>
            </a:prstGeom>
            <a:noFill/>
          </p:spPr>
          <p:txBody>
            <a:bodyPr wrap="none" rtlCol="0">
              <a:spAutoFit/>
            </a:bodyPr>
            <a:lstStyle/>
            <a:p>
              <a:r>
                <a:rPr lang="ja-JP" altLang="en-US" sz="1200" b="1">
                  <a:solidFill>
                    <a:srgbClr val="FF0000"/>
                  </a:solidFill>
                </a:rPr>
                <a:t>④</a:t>
              </a:r>
            </a:p>
          </p:txBody>
        </p:sp>
        <p:sp>
          <p:nvSpPr>
            <p:cNvPr id="92" name="テキスト ボックス 91">
              <a:extLst>
                <a:ext uri="{FF2B5EF4-FFF2-40B4-BE49-F238E27FC236}">
                  <a16:creationId xmlns:a16="http://schemas.microsoft.com/office/drawing/2014/main" id="{72A3E165-580B-4D5C-9B8A-C1E5BDCED318}"/>
                </a:ext>
              </a:extLst>
            </p:cNvPr>
            <p:cNvSpPr txBox="1"/>
            <p:nvPr/>
          </p:nvSpPr>
          <p:spPr>
            <a:xfrm>
              <a:off x="4846063" y="1661204"/>
              <a:ext cx="338554" cy="276999"/>
            </a:xfrm>
            <a:prstGeom prst="rect">
              <a:avLst/>
            </a:prstGeom>
            <a:noFill/>
          </p:spPr>
          <p:txBody>
            <a:bodyPr wrap="none" rtlCol="0">
              <a:spAutoFit/>
            </a:bodyPr>
            <a:lstStyle/>
            <a:p>
              <a:r>
                <a:rPr lang="ja-JP" altLang="en-US" sz="1200" b="1" dirty="0">
                  <a:solidFill>
                    <a:srgbClr val="FF0000"/>
                  </a:solidFill>
                </a:rPr>
                <a:t>⑤</a:t>
              </a:r>
            </a:p>
          </p:txBody>
        </p:sp>
        <p:sp>
          <p:nvSpPr>
            <p:cNvPr id="97" name="テキスト ボックス 96">
              <a:extLst>
                <a:ext uri="{FF2B5EF4-FFF2-40B4-BE49-F238E27FC236}">
                  <a16:creationId xmlns:a16="http://schemas.microsoft.com/office/drawing/2014/main" id="{80B1B619-A624-4AC7-AB70-DC9C2957CFBF}"/>
                </a:ext>
              </a:extLst>
            </p:cNvPr>
            <p:cNvSpPr txBox="1"/>
            <p:nvPr/>
          </p:nvSpPr>
          <p:spPr>
            <a:xfrm>
              <a:off x="7706070" y="3661192"/>
              <a:ext cx="338554" cy="276999"/>
            </a:xfrm>
            <a:prstGeom prst="rect">
              <a:avLst/>
            </a:prstGeom>
            <a:noFill/>
          </p:spPr>
          <p:txBody>
            <a:bodyPr wrap="none" rtlCol="0">
              <a:spAutoFit/>
            </a:bodyPr>
            <a:lstStyle/>
            <a:p>
              <a:r>
                <a:rPr lang="ja-JP" altLang="en-US" sz="1200" b="1">
                  <a:solidFill>
                    <a:srgbClr val="FF0000"/>
                  </a:solidFill>
                </a:rPr>
                <a:t>⑤</a:t>
              </a:r>
            </a:p>
          </p:txBody>
        </p:sp>
        <p:sp>
          <p:nvSpPr>
            <p:cNvPr id="102" name="テキスト ボックス 101">
              <a:extLst>
                <a:ext uri="{FF2B5EF4-FFF2-40B4-BE49-F238E27FC236}">
                  <a16:creationId xmlns:a16="http://schemas.microsoft.com/office/drawing/2014/main" id="{F99A5D1A-A323-4844-ABA3-874040B29347}"/>
                </a:ext>
              </a:extLst>
            </p:cNvPr>
            <p:cNvSpPr txBox="1"/>
            <p:nvPr/>
          </p:nvSpPr>
          <p:spPr>
            <a:xfrm>
              <a:off x="5810274" y="1669349"/>
              <a:ext cx="338554" cy="276999"/>
            </a:xfrm>
            <a:prstGeom prst="rect">
              <a:avLst/>
            </a:prstGeom>
            <a:noFill/>
          </p:spPr>
          <p:txBody>
            <a:bodyPr wrap="none" rtlCol="0">
              <a:spAutoFit/>
            </a:bodyPr>
            <a:lstStyle/>
            <a:p>
              <a:r>
                <a:rPr lang="ja-JP" altLang="en-US" sz="1200" b="1" dirty="0">
                  <a:solidFill>
                    <a:srgbClr val="FF0000"/>
                  </a:solidFill>
                </a:rPr>
                <a:t>⑥</a:t>
              </a:r>
            </a:p>
          </p:txBody>
        </p:sp>
        <p:sp>
          <p:nvSpPr>
            <p:cNvPr id="107" name="テキスト ボックス 106">
              <a:extLst>
                <a:ext uri="{FF2B5EF4-FFF2-40B4-BE49-F238E27FC236}">
                  <a16:creationId xmlns:a16="http://schemas.microsoft.com/office/drawing/2014/main" id="{EED663A5-EA3A-472C-B529-2AECD104D2A4}"/>
                </a:ext>
              </a:extLst>
            </p:cNvPr>
            <p:cNvSpPr txBox="1"/>
            <p:nvPr/>
          </p:nvSpPr>
          <p:spPr>
            <a:xfrm>
              <a:off x="6671533" y="1683518"/>
              <a:ext cx="338554" cy="276999"/>
            </a:xfrm>
            <a:prstGeom prst="rect">
              <a:avLst/>
            </a:prstGeom>
            <a:noFill/>
          </p:spPr>
          <p:txBody>
            <a:bodyPr wrap="none" rtlCol="0">
              <a:spAutoFit/>
            </a:bodyPr>
            <a:lstStyle/>
            <a:p>
              <a:r>
                <a:rPr lang="ja-JP" altLang="en-US" sz="1200" b="1" dirty="0">
                  <a:solidFill>
                    <a:srgbClr val="FF0000"/>
                  </a:solidFill>
                </a:rPr>
                <a:t>⑥</a:t>
              </a:r>
            </a:p>
          </p:txBody>
        </p:sp>
        <p:sp>
          <p:nvSpPr>
            <p:cNvPr id="108" name="テキスト ボックス 107">
              <a:extLst>
                <a:ext uri="{FF2B5EF4-FFF2-40B4-BE49-F238E27FC236}">
                  <a16:creationId xmlns:a16="http://schemas.microsoft.com/office/drawing/2014/main" id="{E7B7097F-5D19-4DC5-A63D-84F5D7B38B88}"/>
                </a:ext>
              </a:extLst>
            </p:cNvPr>
            <p:cNvSpPr txBox="1"/>
            <p:nvPr/>
          </p:nvSpPr>
          <p:spPr>
            <a:xfrm>
              <a:off x="3378510" y="1855947"/>
              <a:ext cx="338554" cy="276999"/>
            </a:xfrm>
            <a:prstGeom prst="rect">
              <a:avLst/>
            </a:prstGeom>
            <a:noFill/>
          </p:spPr>
          <p:txBody>
            <a:bodyPr wrap="none" rtlCol="0">
              <a:spAutoFit/>
            </a:bodyPr>
            <a:lstStyle/>
            <a:p>
              <a:r>
                <a:rPr lang="ja-JP" altLang="en-US" sz="1200" b="1" dirty="0">
                  <a:solidFill>
                    <a:srgbClr val="FF0000"/>
                  </a:solidFill>
                </a:rPr>
                <a:t>⑦</a:t>
              </a:r>
            </a:p>
          </p:txBody>
        </p:sp>
        <p:sp>
          <p:nvSpPr>
            <p:cNvPr id="110" name="テキスト ボックス 109">
              <a:extLst>
                <a:ext uri="{FF2B5EF4-FFF2-40B4-BE49-F238E27FC236}">
                  <a16:creationId xmlns:a16="http://schemas.microsoft.com/office/drawing/2014/main" id="{216C7662-308B-4058-8204-3A45B0D89E23}"/>
                </a:ext>
              </a:extLst>
            </p:cNvPr>
            <p:cNvSpPr txBox="1"/>
            <p:nvPr/>
          </p:nvSpPr>
          <p:spPr>
            <a:xfrm>
              <a:off x="2650807" y="2362188"/>
              <a:ext cx="325949" cy="276999"/>
            </a:xfrm>
            <a:prstGeom prst="rect">
              <a:avLst/>
            </a:prstGeom>
            <a:noFill/>
          </p:spPr>
          <p:txBody>
            <a:bodyPr wrap="square" rtlCol="0">
              <a:spAutoFit/>
            </a:bodyPr>
            <a:lstStyle/>
            <a:p>
              <a:r>
                <a:rPr lang="ja-JP" altLang="en-US" sz="1200" b="1" dirty="0">
                  <a:solidFill>
                    <a:srgbClr val="FF0000"/>
                  </a:solidFill>
                </a:rPr>
                <a:t>⑧</a:t>
              </a:r>
            </a:p>
          </p:txBody>
        </p:sp>
        <p:sp>
          <p:nvSpPr>
            <p:cNvPr id="111" name="テキスト ボックス 110">
              <a:extLst>
                <a:ext uri="{FF2B5EF4-FFF2-40B4-BE49-F238E27FC236}">
                  <a16:creationId xmlns:a16="http://schemas.microsoft.com/office/drawing/2014/main" id="{2C86411C-3E54-419C-99C0-182A92B8D3CA}"/>
                </a:ext>
              </a:extLst>
            </p:cNvPr>
            <p:cNvSpPr txBox="1"/>
            <p:nvPr/>
          </p:nvSpPr>
          <p:spPr>
            <a:xfrm>
              <a:off x="2044190" y="1760203"/>
              <a:ext cx="338554" cy="276999"/>
            </a:xfrm>
            <a:prstGeom prst="rect">
              <a:avLst/>
            </a:prstGeom>
            <a:noFill/>
          </p:spPr>
          <p:txBody>
            <a:bodyPr wrap="none" rtlCol="0">
              <a:spAutoFit/>
            </a:bodyPr>
            <a:lstStyle/>
            <a:p>
              <a:r>
                <a:rPr lang="ja-JP" altLang="en-US" sz="1200" b="1" dirty="0">
                  <a:solidFill>
                    <a:srgbClr val="FF0000"/>
                  </a:solidFill>
                </a:rPr>
                <a:t>⑧</a:t>
              </a:r>
            </a:p>
          </p:txBody>
        </p:sp>
        <p:sp>
          <p:nvSpPr>
            <p:cNvPr id="114" name="テキスト ボックス 113">
              <a:extLst>
                <a:ext uri="{FF2B5EF4-FFF2-40B4-BE49-F238E27FC236}">
                  <a16:creationId xmlns:a16="http://schemas.microsoft.com/office/drawing/2014/main" id="{23E6A725-A8B3-4EDC-9764-CFD645345BF1}"/>
                </a:ext>
              </a:extLst>
            </p:cNvPr>
            <p:cNvSpPr txBox="1"/>
            <p:nvPr/>
          </p:nvSpPr>
          <p:spPr>
            <a:xfrm>
              <a:off x="3148087" y="4600492"/>
              <a:ext cx="338554" cy="276999"/>
            </a:xfrm>
            <a:prstGeom prst="rect">
              <a:avLst/>
            </a:prstGeom>
            <a:noFill/>
          </p:spPr>
          <p:txBody>
            <a:bodyPr wrap="none" rtlCol="0">
              <a:spAutoFit/>
            </a:bodyPr>
            <a:lstStyle/>
            <a:p>
              <a:r>
                <a:rPr lang="ja-JP" altLang="en-US" sz="1200" b="1" dirty="0">
                  <a:solidFill>
                    <a:srgbClr val="FF0000"/>
                  </a:solidFill>
                </a:rPr>
                <a:t>⑨</a:t>
              </a:r>
            </a:p>
          </p:txBody>
        </p:sp>
        <p:sp>
          <p:nvSpPr>
            <p:cNvPr id="115" name="テキスト ボックス 114">
              <a:extLst>
                <a:ext uri="{FF2B5EF4-FFF2-40B4-BE49-F238E27FC236}">
                  <a16:creationId xmlns:a16="http://schemas.microsoft.com/office/drawing/2014/main" id="{8AA54093-C89F-4EE9-B200-FEF468DF3FEE}"/>
                </a:ext>
              </a:extLst>
            </p:cNvPr>
            <p:cNvSpPr txBox="1"/>
            <p:nvPr/>
          </p:nvSpPr>
          <p:spPr>
            <a:xfrm>
              <a:off x="4215631" y="4600492"/>
              <a:ext cx="338554" cy="276999"/>
            </a:xfrm>
            <a:prstGeom prst="rect">
              <a:avLst/>
            </a:prstGeom>
            <a:noFill/>
          </p:spPr>
          <p:txBody>
            <a:bodyPr wrap="none" rtlCol="0">
              <a:spAutoFit/>
            </a:bodyPr>
            <a:lstStyle/>
            <a:p>
              <a:r>
                <a:rPr lang="ja-JP" altLang="en-US" sz="1200" b="1" dirty="0">
                  <a:solidFill>
                    <a:srgbClr val="FF0000"/>
                  </a:solidFill>
                </a:rPr>
                <a:t>⑨</a:t>
              </a:r>
            </a:p>
          </p:txBody>
        </p:sp>
        <p:sp>
          <p:nvSpPr>
            <p:cNvPr id="116" name="テキスト ボックス 115">
              <a:extLst>
                <a:ext uri="{FF2B5EF4-FFF2-40B4-BE49-F238E27FC236}">
                  <a16:creationId xmlns:a16="http://schemas.microsoft.com/office/drawing/2014/main" id="{83769B53-01A9-486A-9FCD-1A12B93159D7}"/>
                </a:ext>
              </a:extLst>
            </p:cNvPr>
            <p:cNvSpPr txBox="1"/>
            <p:nvPr/>
          </p:nvSpPr>
          <p:spPr>
            <a:xfrm>
              <a:off x="2893195" y="5173195"/>
              <a:ext cx="338554" cy="276999"/>
            </a:xfrm>
            <a:prstGeom prst="rect">
              <a:avLst/>
            </a:prstGeom>
            <a:noFill/>
          </p:spPr>
          <p:txBody>
            <a:bodyPr wrap="none" rtlCol="0">
              <a:spAutoFit/>
            </a:bodyPr>
            <a:lstStyle/>
            <a:p>
              <a:r>
                <a:rPr lang="ja-JP" altLang="en-US" sz="1200" b="1">
                  <a:solidFill>
                    <a:srgbClr val="FF0000"/>
                  </a:solidFill>
                </a:rPr>
                <a:t>⑨</a:t>
              </a:r>
            </a:p>
          </p:txBody>
        </p:sp>
        <p:sp>
          <p:nvSpPr>
            <p:cNvPr id="118" name="テキスト ボックス 117">
              <a:extLst>
                <a:ext uri="{FF2B5EF4-FFF2-40B4-BE49-F238E27FC236}">
                  <a16:creationId xmlns:a16="http://schemas.microsoft.com/office/drawing/2014/main" id="{F45DD8AE-6DCE-4A19-9C32-BB0199641E28}"/>
                </a:ext>
              </a:extLst>
            </p:cNvPr>
            <p:cNvSpPr txBox="1"/>
            <p:nvPr/>
          </p:nvSpPr>
          <p:spPr>
            <a:xfrm>
              <a:off x="3649537" y="5192624"/>
              <a:ext cx="338554" cy="276999"/>
            </a:xfrm>
            <a:prstGeom prst="rect">
              <a:avLst/>
            </a:prstGeom>
            <a:noFill/>
          </p:spPr>
          <p:txBody>
            <a:bodyPr wrap="none" rtlCol="0">
              <a:spAutoFit/>
            </a:bodyPr>
            <a:lstStyle/>
            <a:p>
              <a:r>
                <a:rPr lang="ja-JP" altLang="en-US" sz="1200" b="1" dirty="0">
                  <a:solidFill>
                    <a:srgbClr val="FF0000"/>
                  </a:solidFill>
                </a:rPr>
                <a:t>⑨</a:t>
              </a:r>
            </a:p>
          </p:txBody>
        </p:sp>
        <p:sp>
          <p:nvSpPr>
            <p:cNvPr id="119" name="テキスト ボックス 118">
              <a:extLst>
                <a:ext uri="{FF2B5EF4-FFF2-40B4-BE49-F238E27FC236}">
                  <a16:creationId xmlns:a16="http://schemas.microsoft.com/office/drawing/2014/main" id="{EC05DDF9-597A-4674-8CB9-60D8A4E3DF0E}"/>
                </a:ext>
              </a:extLst>
            </p:cNvPr>
            <p:cNvSpPr txBox="1"/>
            <p:nvPr/>
          </p:nvSpPr>
          <p:spPr>
            <a:xfrm>
              <a:off x="4645898" y="5202906"/>
              <a:ext cx="338554" cy="276999"/>
            </a:xfrm>
            <a:prstGeom prst="rect">
              <a:avLst/>
            </a:prstGeom>
            <a:noFill/>
          </p:spPr>
          <p:txBody>
            <a:bodyPr wrap="none" rtlCol="0">
              <a:spAutoFit/>
            </a:bodyPr>
            <a:lstStyle/>
            <a:p>
              <a:r>
                <a:rPr lang="ja-JP" altLang="en-US" sz="1200" b="1" dirty="0">
                  <a:solidFill>
                    <a:srgbClr val="FF0000"/>
                  </a:solidFill>
                </a:rPr>
                <a:t>⑨</a:t>
              </a:r>
            </a:p>
          </p:txBody>
        </p:sp>
        <p:sp>
          <p:nvSpPr>
            <p:cNvPr id="120" name="テキスト ボックス 119">
              <a:extLst>
                <a:ext uri="{FF2B5EF4-FFF2-40B4-BE49-F238E27FC236}">
                  <a16:creationId xmlns:a16="http://schemas.microsoft.com/office/drawing/2014/main" id="{30CAD560-2C77-42E7-A81A-FAAB3D2FE2C4}"/>
                </a:ext>
              </a:extLst>
            </p:cNvPr>
            <p:cNvSpPr txBox="1"/>
            <p:nvPr/>
          </p:nvSpPr>
          <p:spPr>
            <a:xfrm>
              <a:off x="672888" y="2284964"/>
              <a:ext cx="338554" cy="276999"/>
            </a:xfrm>
            <a:prstGeom prst="rect">
              <a:avLst/>
            </a:prstGeom>
            <a:noFill/>
          </p:spPr>
          <p:txBody>
            <a:bodyPr wrap="none" rtlCol="0">
              <a:spAutoFit/>
            </a:bodyPr>
            <a:lstStyle/>
            <a:p>
              <a:r>
                <a:rPr lang="ja-JP" altLang="en-US" sz="1200" b="1" dirty="0">
                  <a:solidFill>
                    <a:srgbClr val="FF0000"/>
                  </a:solidFill>
                </a:rPr>
                <a:t>⑩</a:t>
              </a:r>
            </a:p>
          </p:txBody>
        </p:sp>
        <p:sp>
          <p:nvSpPr>
            <p:cNvPr id="121" name="テキスト ボックス 120">
              <a:extLst>
                <a:ext uri="{FF2B5EF4-FFF2-40B4-BE49-F238E27FC236}">
                  <a16:creationId xmlns:a16="http://schemas.microsoft.com/office/drawing/2014/main" id="{1D952F62-58E2-4E03-A38B-D0D8AE8CC750}"/>
                </a:ext>
              </a:extLst>
            </p:cNvPr>
            <p:cNvSpPr txBox="1"/>
            <p:nvPr/>
          </p:nvSpPr>
          <p:spPr>
            <a:xfrm>
              <a:off x="617903" y="4498130"/>
              <a:ext cx="338554" cy="276999"/>
            </a:xfrm>
            <a:prstGeom prst="rect">
              <a:avLst/>
            </a:prstGeom>
            <a:noFill/>
          </p:spPr>
          <p:txBody>
            <a:bodyPr wrap="none" rtlCol="0">
              <a:spAutoFit/>
            </a:bodyPr>
            <a:lstStyle/>
            <a:p>
              <a:r>
                <a:rPr lang="ja-JP" altLang="en-US" sz="1200" b="1" dirty="0">
                  <a:solidFill>
                    <a:srgbClr val="FF0000"/>
                  </a:solidFill>
                </a:rPr>
                <a:t>⑪</a:t>
              </a:r>
            </a:p>
          </p:txBody>
        </p:sp>
        <p:sp>
          <p:nvSpPr>
            <p:cNvPr id="127" name="テキスト ボックス 126">
              <a:extLst>
                <a:ext uri="{FF2B5EF4-FFF2-40B4-BE49-F238E27FC236}">
                  <a16:creationId xmlns:a16="http://schemas.microsoft.com/office/drawing/2014/main" id="{B90CBBBF-0010-4AC8-867E-CE79E488CD17}"/>
                </a:ext>
              </a:extLst>
            </p:cNvPr>
            <p:cNvSpPr txBox="1"/>
            <p:nvPr/>
          </p:nvSpPr>
          <p:spPr>
            <a:xfrm>
              <a:off x="1155465" y="3584051"/>
              <a:ext cx="2223045" cy="338554"/>
            </a:xfrm>
            <a:prstGeom prst="rect">
              <a:avLst/>
            </a:prstGeom>
            <a:solidFill>
              <a:schemeClr val="bg1"/>
            </a:solidFill>
          </p:spPr>
          <p:txBody>
            <a:bodyPr wrap="square" rtlCol="0">
              <a:spAutoFit/>
            </a:bodyPr>
            <a:lstStyle/>
            <a:p>
              <a:r>
                <a:rPr lang="ja-JP" altLang="en-US" sz="800" b="1" dirty="0">
                  <a:latin typeface="+mn-ea"/>
                </a:rPr>
                <a:t>若い世代利用などでコミュニケーションも</a:t>
              </a:r>
              <a:endParaRPr lang="en-US" altLang="ja-JP" sz="800" b="1" dirty="0">
                <a:latin typeface="+mn-ea"/>
              </a:endParaRPr>
            </a:p>
            <a:p>
              <a:r>
                <a:rPr lang="ja-JP" altLang="en-US" sz="800" b="1" dirty="0">
                  <a:latin typeface="+mn-ea"/>
                </a:rPr>
                <a:t>合わせて解決（移動動態と人口分布がカギ）</a:t>
              </a:r>
              <a:endParaRPr lang="en-US" altLang="ja-JP" sz="800" b="1" dirty="0">
                <a:latin typeface="+mn-ea"/>
              </a:endParaRPr>
            </a:p>
          </p:txBody>
        </p:sp>
        <p:sp>
          <p:nvSpPr>
            <p:cNvPr id="128" name="四角形: 角を丸くする 104">
              <a:extLst>
                <a:ext uri="{FF2B5EF4-FFF2-40B4-BE49-F238E27FC236}">
                  <a16:creationId xmlns:a16="http://schemas.microsoft.com/office/drawing/2014/main" id="{2005C123-3473-4221-9D9D-1F77C90D8536}"/>
                </a:ext>
              </a:extLst>
            </p:cNvPr>
            <p:cNvSpPr/>
            <p:nvPr/>
          </p:nvSpPr>
          <p:spPr>
            <a:xfrm>
              <a:off x="678284" y="2514067"/>
              <a:ext cx="749944" cy="573035"/>
            </a:xfrm>
            <a:prstGeom prst="roundRect">
              <a:avLst/>
            </a:prstGeom>
            <a:solidFill>
              <a:srgbClr val="FFC00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altLang="ja-JP" sz="800" b="1" dirty="0" err="1">
                  <a:solidFill>
                    <a:schemeClr val="tx1"/>
                  </a:solidFill>
                  <a:latin typeface="+mn-ea"/>
                </a:rPr>
                <a:t>Bitkey</a:t>
              </a:r>
              <a:endParaRPr lang="en-US" altLang="ja-JP" sz="800" b="1" dirty="0">
                <a:solidFill>
                  <a:schemeClr val="tx1"/>
                </a:solidFill>
                <a:latin typeface="+mn-ea"/>
              </a:endParaRPr>
            </a:p>
            <a:p>
              <a:pPr algn="ctr"/>
              <a:r>
                <a:rPr lang="en-US" altLang="ja-JP" sz="800" b="1" dirty="0" err="1">
                  <a:solidFill>
                    <a:schemeClr val="tx1"/>
                  </a:solidFill>
                  <a:latin typeface="+mn-ea"/>
                </a:rPr>
                <a:t>CaSy</a:t>
              </a:r>
              <a:endParaRPr lang="en-US" altLang="ja-JP" sz="800" b="1" dirty="0">
                <a:solidFill>
                  <a:schemeClr val="tx1"/>
                </a:solidFill>
                <a:latin typeface="+mn-ea"/>
              </a:endParaRPr>
            </a:p>
            <a:p>
              <a:pPr algn="ctr"/>
              <a:r>
                <a:rPr lang="ja-JP" altLang="en-US" sz="800" b="1" dirty="0">
                  <a:solidFill>
                    <a:schemeClr val="tx1"/>
                  </a:solidFill>
                  <a:latin typeface="+mn-ea"/>
                </a:rPr>
                <a:t>＋アルファ</a:t>
              </a:r>
            </a:p>
          </p:txBody>
        </p:sp>
        <p:sp>
          <p:nvSpPr>
            <p:cNvPr id="129" name="テキスト ボックス 128">
              <a:extLst>
                <a:ext uri="{FF2B5EF4-FFF2-40B4-BE49-F238E27FC236}">
                  <a16:creationId xmlns:a16="http://schemas.microsoft.com/office/drawing/2014/main" id="{B0F0C5AA-22F2-4D3A-A146-872252E12D0C}"/>
                </a:ext>
              </a:extLst>
            </p:cNvPr>
            <p:cNvSpPr txBox="1"/>
            <p:nvPr/>
          </p:nvSpPr>
          <p:spPr>
            <a:xfrm>
              <a:off x="1467028" y="2536711"/>
              <a:ext cx="595035" cy="215444"/>
            </a:xfrm>
            <a:prstGeom prst="rect">
              <a:avLst/>
            </a:prstGeom>
            <a:solidFill>
              <a:schemeClr val="bg1"/>
            </a:solidFill>
          </p:spPr>
          <p:txBody>
            <a:bodyPr wrap="none" rtlCol="0">
              <a:spAutoFit/>
            </a:bodyPr>
            <a:lstStyle/>
            <a:p>
              <a:r>
                <a:rPr lang="ja-JP" altLang="en-US" sz="800" b="1" dirty="0"/>
                <a:t>解決提案</a:t>
              </a:r>
            </a:p>
          </p:txBody>
        </p:sp>
        <p:cxnSp>
          <p:nvCxnSpPr>
            <p:cNvPr id="131" name="コネクタ: カギ線 114">
              <a:extLst>
                <a:ext uri="{FF2B5EF4-FFF2-40B4-BE49-F238E27FC236}">
                  <a16:creationId xmlns:a16="http://schemas.microsoft.com/office/drawing/2014/main" id="{D526A10F-CDC8-4A0B-BCE7-E5E48E9DE533}"/>
                </a:ext>
              </a:extLst>
            </p:cNvPr>
            <p:cNvCxnSpPr>
              <a:cxnSpLocks/>
              <a:stCxn id="128" idx="2"/>
            </p:cNvCxnSpPr>
            <p:nvPr/>
          </p:nvCxnSpPr>
          <p:spPr>
            <a:xfrm rot="16200000" flipH="1">
              <a:off x="1922749" y="2217609"/>
              <a:ext cx="849220" cy="2588206"/>
            </a:xfrm>
            <a:prstGeom prst="bentConnector2">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36" name="テキスト ボックス 135">
              <a:extLst>
                <a:ext uri="{FF2B5EF4-FFF2-40B4-BE49-F238E27FC236}">
                  <a16:creationId xmlns:a16="http://schemas.microsoft.com/office/drawing/2014/main" id="{60BB3A80-1C2D-4E19-9B63-9ED14880D827}"/>
                </a:ext>
              </a:extLst>
            </p:cNvPr>
            <p:cNvSpPr txBox="1"/>
            <p:nvPr/>
          </p:nvSpPr>
          <p:spPr>
            <a:xfrm>
              <a:off x="490930" y="3242121"/>
              <a:ext cx="595035" cy="215444"/>
            </a:xfrm>
            <a:prstGeom prst="rect">
              <a:avLst/>
            </a:prstGeom>
            <a:noFill/>
          </p:spPr>
          <p:txBody>
            <a:bodyPr wrap="none" rtlCol="0">
              <a:spAutoFit/>
            </a:bodyPr>
            <a:lstStyle/>
            <a:p>
              <a:r>
                <a:rPr lang="ja-JP" altLang="en-US" sz="800" b="1" dirty="0"/>
                <a:t>雇用活性</a:t>
              </a:r>
            </a:p>
          </p:txBody>
        </p:sp>
        <p:cxnSp>
          <p:nvCxnSpPr>
            <p:cNvPr id="137" name="コネクタ: カギ線 118">
              <a:extLst>
                <a:ext uri="{FF2B5EF4-FFF2-40B4-BE49-F238E27FC236}">
                  <a16:creationId xmlns:a16="http://schemas.microsoft.com/office/drawing/2014/main" id="{022DA396-B730-42FD-A938-0D1F1B5C02CB}"/>
                </a:ext>
              </a:extLst>
            </p:cNvPr>
            <p:cNvCxnSpPr>
              <a:cxnSpLocks/>
            </p:cNvCxnSpPr>
            <p:nvPr/>
          </p:nvCxnSpPr>
          <p:spPr>
            <a:xfrm rot="5400000" flipH="1" flipV="1">
              <a:off x="3801165" y="-875216"/>
              <a:ext cx="612000" cy="6113845"/>
            </a:xfrm>
            <a:prstGeom prst="bentConnector3">
              <a:avLst>
                <a:gd name="adj1" fmla="val 179197"/>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38" name="テキスト ボックス 137">
              <a:extLst>
                <a:ext uri="{FF2B5EF4-FFF2-40B4-BE49-F238E27FC236}">
                  <a16:creationId xmlns:a16="http://schemas.microsoft.com/office/drawing/2014/main" id="{28D4A218-56A8-49B3-BE66-4552E0D3C3F9}"/>
                </a:ext>
              </a:extLst>
            </p:cNvPr>
            <p:cNvSpPr txBox="1"/>
            <p:nvPr/>
          </p:nvSpPr>
          <p:spPr>
            <a:xfrm>
              <a:off x="1276436" y="1187712"/>
              <a:ext cx="595035" cy="215444"/>
            </a:xfrm>
            <a:prstGeom prst="rect">
              <a:avLst/>
            </a:prstGeom>
            <a:noFill/>
          </p:spPr>
          <p:txBody>
            <a:bodyPr wrap="none" rtlCol="0">
              <a:spAutoFit/>
            </a:bodyPr>
            <a:lstStyle/>
            <a:p>
              <a:r>
                <a:rPr lang="ja-JP" altLang="en-US" sz="800" b="1" dirty="0"/>
                <a:t>状況把握</a:t>
              </a:r>
            </a:p>
          </p:txBody>
        </p:sp>
        <p:cxnSp>
          <p:nvCxnSpPr>
            <p:cNvPr id="7" name="直線矢印コネクタ 6"/>
            <p:cNvCxnSpPr/>
            <p:nvPr/>
          </p:nvCxnSpPr>
          <p:spPr>
            <a:xfrm>
              <a:off x="1428228" y="2700418"/>
              <a:ext cx="2203178" cy="0"/>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
        <p:nvSpPr>
          <p:cNvPr id="139" name="正方形/長方形 138"/>
          <p:cNvSpPr/>
          <p:nvPr/>
        </p:nvSpPr>
        <p:spPr>
          <a:xfrm>
            <a:off x="1845495" y="1114719"/>
            <a:ext cx="45719" cy="6480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2" name="テキスト ボックス 121">
            <a:extLst>
              <a:ext uri="{FF2B5EF4-FFF2-40B4-BE49-F238E27FC236}">
                <a16:creationId xmlns:a16="http://schemas.microsoft.com/office/drawing/2014/main" id="{7748C759-F323-406F-B383-CDF4EA1C110D}"/>
              </a:ext>
            </a:extLst>
          </p:cNvPr>
          <p:cNvSpPr txBox="1"/>
          <p:nvPr/>
        </p:nvSpPr>
        <p:spPr>
          <a:xfrm>
            <a:off x="1449092" y="61994"/>
            <a:ext cx="5032147" cy="369332"/>
          </a:xfrm>
          <a:prstGeom prst="rect">
            <a:avLst/>
          </a:prstGeom>
          <a:noFill/>
        </p:spPr>
        <p:txBody>
          <a:bodyPr wrap="none" rtlCol="0">
            <a:spAutoFit/>
          </a:bodyPr>
          <a:lstStyle/>
          <a:p>
            <a:r>
              <a:rPr kumimoji="1" lang="ja-JP" altLang="en-US" dirty="0">
                <a:solidFill>
                  <a:schemeClr val="bg1"/>
                </a:solidFill>
              </a:rPr>
              <a:t>コンサルティング（</a:t>
            </a:r>
            <a:r>
              <a:rPr kumimoji="1" lang="en-US" altLang="ja-JP" dirty="0">
                <a:solidFill>
                  <a:schemeClr val="bg1"/>
                </a:solidFill>
              </a:rPr>
              <a:t>OSPF</a:t>
            </a:r>
            <a:r>
              <a:rPr kumimoji="1" lang="ja-JP" altLang="en-US" dirty="0">
                <a:solidFill>
                  <a:schemeClr val="bg1"/>
                </a:solidFill>
              </a:rPr>
              <a:t>での江川の説明利用）</a:t>
            </a:r>
          </a:p>
        </p:txBody>
      </p:sp>
    </p:spTree>
    <p:extLst>
      <p:ext uri="{BB962C8B-B14F-4D97-AF65-F5344CB8AC3E}">
        <p14:creationId xmlns:p14="http://schemas.microsoft.com/office/powerpoint/2010/main" val="315452711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p:cNvSpPr txBox="1"/>
          <p:nvPr/>
        </p:nvSpPr>
        <p:spPr>
          <a:xfrm>
            <a:off x="402573" y="560714"/>
            <a:ext cx="9144000" cy="369332"/>
          </a:xfrm>
          <a:prstGeom prst="rect">
            <a:avLst/>
          </a:prstGeom>
          <a:solidFill>
            <a:schemeClr val="accent5">
              <a:lumMod val="75000"/>
            </a:schemeClr>
          </a:solidFill>
        </p:spPr>
        <p:txBody>
          <a:bodyPr wrap="square" rtlCol="0">
            <a:spAutoFit/>
          </a:bodyPr>
          <a:lstStyle/>
          <a:p>
            <a:pPr algn="ctr"/>
            <a:r>
              <a:rPr lang="ja-JP" altLang="en-US" b="1" dirty="0">
                <a:solidFill>
                  <a:schemeClr val="bg1"/>
                </a:solidFill>
              </a:rPr>
              <a:t>課題とステークホルダーマップ（ちょっとしたスマートシティ）</a:t>
            </a:r>
          </a:p>
        </p:txBody>
      </p:sp>
      <p:sp>
        <p:nvSpPr>
          <p:cNvPr id="114" name="テキスト ボックス 113">
            <a:extLst>
              <a:ext uri="{FF2B5EF4-FFF2-40B4-BE49-F238E27FC236}">
                <a16:creationId xmlns:a16="http://schemas.microsoft.com/office/drawing/2014/main" id="{9C045B1C-B594-4A6A-928E-389B6DC2E095}"/>
              </a:ext>
            </a:extLst>
          </p:cNvPr>
          <p:cNvSpPr txBox="1"/>
          <p:nvPr/>
        </p:nvSpPr>
        <p:spPr>
          <a:xfrm>
            <a:off x="790150" y="1120370"/>
            <a:ext cx="5109091" cy="338554"/>
          </a:xfrm>
          <a:prstGeom prst="rect">
            <a:avLst/>
          </a:prstGeom>
          <a:noFill/>
        </p:spPr>
        <p:txBody>
          <a:bodyPr wrap="none" rtlCol="0">
            <a:spAutoFit/>
          </a:bodyPr>
          <a:lstStyle/>
          <a:p>
            <a:r>
              <a:rPr lang="ja-JP" altLang="en-US" sz="1600" b="1" dirty="0">
                <a:solidFill>
                  <a:srgbClr val="0070C0"/>
                </a:solidFill>
              </a:rPr>
              <a:t>データが整理できれば政府</a:t>
            </a:r>
            <a:r>
              <a:rPr lang="en-US" altLang="ja-JP" sz="1600" b="1" dirty="0">
                <a:solidFill>
                  <a:srgbClr val="0070C0"/>
                </a:solidFill>
              </a:rPr>
              <a:t>CIO100</a:t>
            </a:r>
            <a:r>
              <a:rPr lang="ja-JP" altLang="en-US" sz="1600" b="1" dirty="0">
                <a:solidFill>
                  <a:srgbClr val="0070C0"/>
                </a:solidFill>
              </a:rPr>
              <a:t>でも色々と解決可能</a:t>
            </a:r>
          </a:p>
        </p:txBody>
      </p:sp>
      <p:grpSp>
        <p:nvGrpSpPr>
          <p:cNvPr id="14" name="グループ化 13"/>
          <p:cNvGrpSpPr/>
          <p:nvPr/>
        </p:nvGrpSpPr>
        <p:grpSpPr>
          <a:xfrm>
            <a:off x="668395" y="1849759"/>
            <a:ext cx="8755981" cy="4923504"/>
            <a:chOff x="265821" y="779091"/>
            <a:chExt cx="8755981" cy="4923504"/>
          </a:xfrm>
        </p:grpSpPr>
        <p:sp>
          <p:nvSpPr>
            <p:cNvPr id="3" name="四角形: 角を丸くする 2">
              <a:extLst>
                <a:ext uri="{FF2B5EF4-FFF2-40B4-BE49-F238E27FC236}">
                  <a16:creationId xmlns:a16="http://schemas.microsoft.com/office/drawing/2014/main" id="{A0496F33-12A4-4155-8B1A-D42E51B1AFA5}"/>
                </a:ext>
              </a:extLst>
            </p:cNvPr>
            <p:cNvSpPr/>
            <p:nvPr/>
          </p:nvSpPr>
          <p:spPr>
            <a:xfrm>
              <a:off x="3649126" y="2330140"/>
              <a:ext cx="743918" cy="346249"/>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ja-JP" altLang="en-US" sz="1100" b="1" dirty="0">
                  <a:solidFill>
                    <a:schemeClr val="tx1"/>
                  </a:solidFill>
                </a:rPr>
                <a:t>高齢者</a:t>
              </a:r>
            </a:p>
          </p:txBody>
        </p:sp>
        <p:pic>
          <p:nvPicPr>
            <p:cNvPr id="13" name="図 12">
              <a:extLst>
                <a:ext uri="{FF2B5EF4-FFF2-40B4-BE49-F238E27FC236}">
                  <a16:creationId xmlns:a16="http://schemas.microsoft.com/office/drawing/2014/main" id="{F2D148C9-F58B-428A-9EA2-3F67793B6184}"/>
                </a:ext>
              </a:extLst>
            </p:cNvPr>
            <p:cNvPicPr>
              <a:picLocks noChangeAspect="1"/>
            </p:cNvPicPr>
            <p:nvPr/>
          </p:nvPicPr>
          <p:blipFill>
            <a:blip r:embed="rId2"/>
            <a:stretch>
              <a:fillRect/>
            </a:stretch>
          </p:blipFill>
          <p:spPr>
            <a:xfrm>
              <a:off x="4962788" y="2392835"/>
              <a:ext cx="2452179" cy="1667843"/>
            </a:xfrm>
            <a:prstGeom prst="rect">
              <a:avLst/>
            </a:prstGeom>
          </p:spPr>
        </p:pic>
        <p:cxnSp>
          <p:nvCxnSpPr>
            <p:cNvPr id="15" name="直線矢印コネクタ 14">
              <a:extLst>
                <a:ext uri="{FF2B5EF4-FFF2-40B4-BE49-F238E27FC236}">
                  <a16:creationId xmlns:a16="http://schemas.microsoft.com/office/drawing/2014/main" id="{6D0C2729-DADE-4D8A-BB1A-F5063BF4A09E}"/>
                </a:ext>
              </a:extLst>
            </p:cNvPr>
            <p:cNvCxnSpPr/>
            <p:nvPr/>
          </p:nvCxnSpPr>
          <p:spPr>
            <a:xfrm flipV="1">
              <a:off x="5567008" y="3154108"/>
              <a:ext cx="1243739" cy="145297"/>
            </a:xfrm>
            <a:prstGeom prst="straightConnector1">
              <a:avLst/>
            </a:prstGeom>
            <a:ln w="57150">
              <a:solidFill>
                <a:srgbClr val="FF0000"/>
              </a:solidFill>
              <a:headEnd type="triangle"/>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6" name="四角形: 角を丸くする 15">
              <a:extLst>
                <a:ext uri="{FF2B5EF4-FFF2-40B4-BE49-F238E27FC236}">
                  <a16:creationId xmlns:a16="http://schemas.microsoft.com/office/drawing/2014/main" id="{FBD03BF8-54E3-4A69-916D-FB3ED32C6A4E}"/>
                </a:ext>
              </a:extLst>
            </p:cNvPr>
            <p:cNvSpPr/>
            <p:nvPr/>
          </p:nvSpPr>
          <p:spPr>
            <a:xfrm>
              <a:off x="3649127" y="3651733"/>
              <a:ext cx="743918" cy="346249"/>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ja-JP" altLang="en-US" sz="1200" b="1">
                  <a:solidFill>
                    <a:schemeClr val="tx1"/>
                  </a:solidFill>
                </a:rPr>
                <a:t>子供</a:t>
              </a:r>
            </a:p>
          </p:txBody>
        </p:sp>
        <p:sp>
          <p:nvSpPr>
            <p:cNvPr id="17" name="四角形: 角を丸くする 16">
              <a:extLst>
                <a:ext uri="{FF2B5EF4-FFF2-40B4-BE49-F238E27FC236}">
                  <a16:creationId xmlns:a16="http://schemas.microsoft.com/office/drawing/2014/main" id="{17A3E4E2-C0E5-435F-8B10-F7A3A15C8302}"/>
                </a:ext>
              </a:extLst>
            </p:cNvPr>
            <p:cNvSpPr/>
            <p:nvPr/>
          </p:nvSpPr>
          <p:spPr>
            <a:xfrm>
              <a:off x="3649127" y="3268671"/>
              <a:ext cx="743918" cy="346249"/>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b="1" dirty="0">
                  <a:solidFill>
                    <a:schemeClr val="tx1"/>
                  </a:solidFill>
                </a:rPr>
                <a:t>　親</a:t>
              </a:r>
            </a:p>
          </p:txBody>
        </p:sp>
        <p:sp>
          <p:nvSpPr>
            <p:cNvPr id="18" name="四角形: 角を丸くする 17">
              <a:extLst>
                <a:ext uri="{FF2B5EF4-FFF2-40B4-BE49-F238E27FC236}">
                  <a16:creationId xmlns:a16="http://schemas.microsoft.com/office/drawing/2014/main" id="{C57B63D3-8398-485E-80EF-F010A580FCF3}"/>
                </a:ext>
              </a:extLst>
            </p:cNvPr>
            <p:cNvSpPr/>
            <p:nvPr/>
          </p:nvSpPr>
          <p:spPr>
            <a:xfrm>
              <a:off x="3492206" y="3164585"/>
              <a:ext cx="1051948" cy="924086"/>
            </a:xfrm>
            <a:prstGeom prst="roundRect">
              <a:avLst>
                <a:gd name="adj" fmla="val 8589"/>
              </a:avLst>
            </a:prstGeom>
            <a:noFill/>
            <a:ln w="19050">
              <a:solidFill>
                <a:srgbClr val="FF0000"/>
              </a:solid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ja-JP" altLang="en-US" sz="1350"/>
            </a:p>
          </p:txBody>
        </p:sp>
        <p:cxnSp>
          <p:nvCxnSpPr>
            <p:cNvPr id="20" name="直線矢印コネクタ 19">
              <a:extLst>
                <a:ext uri="{FF2B5EF4-FFF2-40B4-BE49-F238E27FC236}">
                  <a16:creationId xmlns:a16="http://schemas.microsoft.com/office/drawing/2014/main" id="{B9AAF093-BE67-41B0-8122-2987A4947FE1}"/>
                </a:ext>
              </a:extLst>
            </p:cNvPr>
            <p:cNvCxnSpPr>
              <a:cxnSpLocks/>
              <a:endCxn id="18" idx="0"/>
            </p:cNvCxnSpPr>
            <p:nvPr/>
          </p:nvCxnSpPr>
          <p:spPr>
            <a:xfrm flipH="1">
              <a:off x="4018180" y="2676388"/>
              <a:ext cx="2906" cy="488197"/>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2" name="テキスト ボックス 21">
              <a:extLst>
                <a:ext uri="{FF2B5EF4-FFF2-40B4-BE49-F238E27FC236}">
                  <a16:creationId xmlns:a16="http://schemas.microsoft.com/office/drawing/2014/main" id="{6C939474-8F03-4570-B0BD-5A2E0FAB0E6C}"/>
                </a:ext>
              </a:extLst>
            </p:cNvPr>
            <p:cNvSpPr txBox="1"/>
            <p:nvPr/>
          </p:nvSpPr>
          <p:spPr>
            <a:xfrm>
              <a:off x="2990145" y="2828153"/>
              <a:ext cx="1107996" cy="215444"/>
            </a:xfrm>
            <a:prstGeom prst="rect">
              <a:avLst/>
            </a:prstGeom>
            <a:noFill/>
          </p:spPr>
          <p:txBody>
            <a:bodyPr wrap="none" rtlCol="0">
              <a:spAutoFit/>
            </a:bodyPr>
            <a:lstStyle/>
            <a:p>
              <a:r>
                <a:rPr lang="ja-JP" altLang="en-US" sz="800" b="1">
                  <a:latin typeface="+mn-ea"/>
                </a:rPr>
                <a:t>コミュニケーション</a:t>
              </a:r>
            </a:p>
          </p:txBody>
        </p:sp>
        <p:sp>
          <p:nvSpPr>
            <p:cNvPr id="24" name="四角形: 角を丸くする 23">
              <a:extLst>
                <a:ext uri="{FF2B5EF4-FFF2-40B4-BE49-F238E27FC236}">
                  <a16:creationId xmlns:a16="http://schemas.microsoft.com/office/drawing/2014/main" id="{362A1F50-EC0A-4F31-80DD-696EC620B93C}"/>
                </a:ext>
              </a:extLst>
            </p:cNvPr>
            <p:cNvSpPr/>
            <p:nvPr/>
          </p:nvSpPr>
          <p:spPr>
            <a:xfrm>
              <a:off x="4962788" y="1631562"/>
              <a:ext cx="743918" cy="346249"/>
            </a:xfrm>
            <a:prstGeom prst="roundRect">
              <a:avLst>
                <a:gd name="adj" fmla="val 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ja-JP" altLang="en-US" sz="1200" b="1" dirty="0">
                  <a:solidFill>
                    <a:schemeClr val="tx1"/>
                  </a:solidFill>
                </a:rPr>
                <a:t>病院</a:t>
              </a:r>
            </a:p>
          </p:txBody>
        </p:sp>
        <p:sp>
          <p:nvSpPr>
            <p:cNvPr id="25" name="四角形: 角を丸くする 24">
              <a:extLst>
                <a:ext uri="{FF2B5EF4-FFF2-40B4-BE49-F238E27FC236}">
                  <a16:creationId xmlns:a16="http://schemas.microsoft.com/office/drawing/2014/main" id="{59CC9D1F-A201-4552-8A65-493F7E9E1700}"/>
                </a:ext>
              </a:extLst>
            </p:cNvPr>
            <p:cNvSpPr/>
            <p:nvPr/>
          </p:nvSpPr>
          <p:spPr>
            <a:xfrm>
              <a:off x="5938783" y="1631402"/>
              <a:ext cx="743918" cy="346249"/>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ja-JP" altLang="en-US" sz="1200" b="1" dirty="0">
                  <a:solidFill>
                    <a:schemeClr val="tx1"/>
                  </a:solidFill>
                </a:rPr>
                <a:t>保険</a:t>
              </a:r>
            </a:p>
          </p:txBody>
        </p:sp>
        <p:sp>
          <p:nvSpPr>
            <p:cNvPr id="26" name="四角形: 角を丸くする 25">
              <a:extLst>
                <a:ext uri="{FF2B5EF4-FFF2-40B4-BE49-F238E27FC236}">
                  <a16:creationId xmlns:a16="http://schemas.microsoft.com/office/drawing/2014/main" id="{DF4E750C-2507-463E-9640-1AC279021FD8}"/>
                </a:ext>
              </a:extLst>
            </p:cNvPr>
            <p:cNvSpPr/>
            <p:nvPr/>
          </p:nvSpPr>
          <p:spPr>
            <a:xfrm>
              <a:off x="6792129" y="1631402"/>
              <a:ext cx="743918" cy="346249"/>
            </a:xfrm>
            <a:prstGeom prst="roundRect">
              <a:avLst>
                <a:gd name="adj" fmla="val 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ja-JP" altLang="en-US" sz="1200" b="1" dirty="0">
                  <a:solidFill>
                    <a:schemeClr val="tx1"/>
                  </a:solidFill>
                </a:rPr>
                <a:t>行政</a:t>
              </a:r>
            </a:p>
          </p:txBody>
        </p:sp>
        <p:sp>
          <p:nvSpPr>
            <p:cNvPr id="27" name="四角形: 角を丸くする 26">
              <a:extLst>
                <a:ext uri="{FF2B5EF4-FFF2-40B4-BE49-F238E27FC236}">
                  <a16:creationId xmlns:a16="http://schemas.microsoft.com/office/drawing/2014/main" id="{4D3D36D0-B86F-4FF1-A490-3144754FBD68}"/>
                </a:ext>
              </a:extLst>
            </p:cNvPr>
            <p:cNvSpPr/>
            <p:nvPr/>
          </p:nvSpPr>
          <p:spPr>
            <a:xfrm>
              <a:off x="3652032" y="1630517"/>
              <a:ext cx="743918" cy="346249"/>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ja-JP" altLang="en-US" sz="825" b="1" dirty="0">
                  <a:solidFill>
                    <a:schemeClr val="tx1"/>
                  </a:solidFill>
                </a:rPr>
                <a:t>健康管理</a:t>
              </a:r>
            </a:p>
          </p:txBody>
        </p:sp>
        <p:cxnSp>
          <p:nvCxnSpPr>
            <p:cNvPr id="29" name="直線矢印コネクタ 28">
              <a:extLst>
                <a:ext uri="{FF2B5EF4-FFF2-40B4-BE49-F238E27FC236}">
                  <a16:creationId xmlns:a16="http://schemas.microsoft.com/office/drawing/2014/main" id="{C83BBB95-7AF7-4B6A-A975-83E8A8140885}"/>
                </a:ext>
              </a:extLst>
            </p:cNvPr>
            <p:cNvCxnSpPr>
              <a:cxnSpLocks/>
            </p:cNvCxnSpPr>
            <p:nvPr/>
          </p:nvCxnSpPr>
          <p:spPr>
            <a:xfrm flipV="1">
              <a:off x="4021085" y="1976766"/>
              <a:ext cx="2906" cy="353374"/>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2" name="コネクタ: カギ線 31">
              <a:extLst>
                <a:ext uri="{FF2B5EF4-FFF2-40B4-BE49-F238E27FC236}">
                  <a16:creationId xmlns:a16="http://schemas.microsoft.com/office/drawing/2014/main" id="{880901AF-063E-4E61-8B67-82CF64C5C344}"/>
                </a:ext>
              </a:extLst>
            </p:cNvPr>
            <p:cNvCxnSpPr>
              <a:cxnSpLocks/>
              <a:endCxn id="24" idx="2"/>
            </p:cNvCxnSpPr>
            <p:nvPr/>
          </p:nvCxnSpPr>
          <p:spPr>
            <a:xfrm flipV="1">
              <a:off x="4393044" y="1977811"/>
              <a:ext cx="941703" cy="525454"/>
            </a:xfrm>
            <a:prstGeom prst="bentConnector2">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4" name="テキスト ボックス 33">
              <a:extLst>
                <a:ext uri="{FF2B5EF4-FFF2-40B4-BE49-F238E27FC236}">
                  <a16:creationId xmlns:a16="http://schemas.microsoft.com/office/drawing/2014/main" id="{863217BA-9C46-4F6F-B685-0DA69993E943}"/>
                </a:ext>
              </a:extLst>
            </p:cNvPr>
            <p:cNvSpPr txBox="1"/>
            <p:nvPr/>
          </p:nvSpPr>
          <p:spPr>
            <a:xfrm>
              <a:off x="4502408" y="2330140"/>
              <a:ext cx="646331" cy="230832"/>
            </a:xfrm>
            <a:prstGeom prst="rect">
              <a:avLst/>
            </a:prstGeom>
            <a:noFill/>
          </p:spPr>
          <p:txBody>
            <a:bodyPr wrap="none" rtlCol="0">
              <a:spAutoFit/>
            </a:bodyPr>
            <a:lstStyle/>
            <a:p>
              <a:r>
                <a:rPr lang="ja-JP" altLang="en-US" sz="900" b="1" dirty="0"/>
                <a:t>移動問題</a:t>
              </a:r>
            </a:p>
          </p:txBody>
        </p:sp>
        <p:sp>
          <p:nvSpPr>
            <p:cNvPr id="35" name="テキスト ボックス 34">
              <a:extLst>
                <a:ext uri="{FF2B5EF4-FFF2-40B4-BE49-F238E27FC236}">
                  <a16:creationId xmlns:a16="http://schemas.microsoft.com/office/drawing/2014/main" id="{B613E46E-68FA-4BAE-9593-BFAEFE26C87F}"/>
                </a:ext>
              </a:extLst>
            </p:cNvPr>
            <p:cNvSpPr txBox="1"/>
            <p:nvPr/>
          </p:nvSpPr>
          <p:spPr>
            <a:xfrm>
              <a:off x="3099364" y="2080852"/>
              <a:ext cx="1031051" cy="219291"/>
            </a:xfrm>
            <a:prstGeom prst="rect">
              <a:avLst/>
            </a:prstGeom>
            <a:noFill/>
          </p:spPr>
          <p:txBody>
            <a:bodyPr wrap="none" rtlCol="0">
              <a:spAutoFit/>
            </a:bodyPr>
            <a:lstStyle/>
            <a:p>
              <a:r>
                <a:rPr lang="ja-JP" altLang="en-US" sz="800" b="1" dirty="0">
                  <a:latin typeface="+mn-ea"/>
                </a:rPr>
                <a:t>バイタルデータ？</a:t>
              </a:r>
            </a:p>
          </p:txBody>
        </p:sp>
        <p:cxnSp>
          <p:nvCxnSpPr>
            <p:cNvPr id="37" name="コネクタ: カギ線 36">
              <a:extLst>
                <a:ext uri="{FF2B5EF4-FFF2-40B4-BE49-F238E27FC236}">
                  <a16:creationId xmlns:a16="http://schemas.microsoft.com/office/drawing/2014/main" id="{16A0FABD-2AB7-4ADB-8B85-871FB7ADC84B}"/>
                </a:ext>
              </a:extLst>
            </p:cNvPr>
            <p:cNvCxnSpPr>
              <a:cxnSpLocks/>
              <a:endCxn id="24" idx="0"/>
            </p:cNvCxnSpPr>
            <p:nvPr/>
          </p:nvCxnSpPr>
          <p:spPr>
            <a:xfrm rot="16200000" flipH="1">
              <a:off x="4678846" y="975661"/>
              <a:ext cx="1045" cy="1310756"/>
            </a:xfrm>
            <a:prstGeom prst="bentConnector3">
              <a:avLst>
                <a:gd name="adj1" fmla="val -21875598"/>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9" name="テキスト ボックス 38">
              <a:extLst>
                <a:ext uri="{FF2B5EF4-FFF2-40B4-BE49-F238E27FC236}">
                  <a16:creationId xmlns:a16="http://schemas.microsoft.com/office/drawing/2014/main" id="{C986D76A-B2CA-4436-B748-58CB134EE905}"/>
                </a:ext>
              </a:extLst>
            </p:cNvPr>
            <p:cNvSpPr txBox="1"/>
            <p:nvPr/>
          </p:nvSpPr>
          <p:spPr>
            <a:xfrm>
              <a:off x="4192718" y="1188270"/>
              <a:ext cx="925253" cy="219291"/>
            </a:xfrm>
            <a:prstGeom prst="rect">
              <a:avLst/>
            </a:prstGeom>
            <a:noFill/>
          </p:spPr>
          <p:txBody>
            <a:bodyPr wrap="none" rtlCol="0">
              <a:spAutoFit/>
            </a:bodyPr>
            <a:lstStyle/>
            <a:p>
              <a:r>
                <a:rPr lang="ja-JP" altLang="en-US" sz="800" b="1" dirty="0">
                  <a:latin typeface="+mn-ea"/>
                </a:rPr>
                <a:t>データ＆分析？</a:t>
              </a:r>
            </a:p>
          </p:txBody>
        </p:sp>
        <p:cxnSp>
          <p:nvCxnSpPr>
            <p:cNvPr id="41" name="コネクタ: カギ線 40">
              <a:extLst>
                <a:ext uri="{FF2B5EF4-FFF2-40B4-BE49-F238E27FC236}">
                  <a16:creationId xmlns:a16="http://schemas.microsoft.com/office/drawing/2014/main" id="{170F442F-EABC-4B2F-8886-7174522A925A}"/>
                </a:ext>
              </a:extLst>
            </p:cNvPr>
            <p:cNvCxnSpPr>
              <a:cxnSpLocks/>
            </p:cNvCxnSpPr>
            <p:nvPr/>
          </p:nvCxnSpPr>
          <p:spPr>
            <a:xfrm rot="16200000" flipH="1">
              <a:off x="5870860" y="1201858"/>
              <a:ext cx="14400" cy="853948"/>
            </a:xfrm>
            <a:prstGeom prst="bentConnector3">
              <a:avLst>
                <a:gd name="adj1" fmla="val -1485573"/>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4" name="テキスト ボックス 43">
              <a:extLst>
                <a:ext uri="{FF2B5EF4-FFF2-40B4-BE49-F238E27FC236}">
                  <a16:creationId xmlns:a16="http://schemas.microsoft.com/office/drawing/2014/main" id="{08880855-1110-40B2-A724-0A2C3FD31AD3}"/>
                </a:ext>
              </a:extLst>
            </p:cNvPr>
            <p:cNvSpPr txBox="1"/>
            <p:nvPr/>
          </p:nvSpPr>
          <p:spPr>
            <a:xfrm>
              <a:off x="5598285" y="1177038"/>
              <a:ext cx="607859" cy="219291"/>
            </a:xfrm>
            <a:prstGeom prst="rect">
              <a:avLst/>
            </a:prstGeom>
            <a:noFill/>
          </p:spPr>
          <p:txBody>
            <a:bodyPr wrap="none" rtlCol="0">
              <a:spAutoFit/>
            </a:bodyPr>
            <a:lstStyle/>
            <a:p>
              <a:r>
                <a:rPr lang="ja-JP" altLang="en-US" sz="800" b="1" dirty="0">
                  <a:latin typeface="+mn-ea"/>
                </a:rPr>
                <a:t>保険請求</a:t>
              </a:r>
            </a:p>
          </p:txBody>
        </p:sp>
        <p:sp>
          <p:nvSpPr>
            <p:cNvPr id="49" name="テキスト ボックス 48">
              <a:extLst>
                <a:ext uri="{FF2B5EF4-FFF2-40B4-BE49-F238E27FC236}">
                  <a16:creationId xmlns:a16="http://schemas.microsoft.com/office/drawing/2014/main" id="{8D556FA5-A3B1-4AAD-A4BA-8A5F4677A56D}"/>
                </a:ext>
              </a:extLst>
            </p:cNvPr>
            <p:cNvSpPr txBox="1"/>
            <p:nvPr/>
          </p:nvSpPr>
          <p:spPr>
            <a:xfrm>
              <a:off x="6115176" y="2136880"/>
              <a:ext cx="396262" cy="219291"/>
            </a:xfrm>
            <a:prstGeom prst="rect">
              <a:avLst/>
            </a:prstGeom>
            <a:noFill/>
          </p:spPr>
          <p:txBody>
            <a:bodyPr wrap="none" rtlCol="0">
              <a:spAutoFit/>
            </a:bodyPr>
            <a:lstStyle/>
            <a:p>
              <a:r>
                <a:rPr lang="ja-JP" altLang="en-US" sz="800" b="1" dirty="0">
                  <a:latin typeface="+mn-ea"/>
                </a:rPr>
                <a:t>国保</a:t>
              </a:r>
            </a:p>
          </p:txBody>
        </p:sp>
        <p:sp>
          <p:nvSpPr>
            <p:cNvPr id="52" name="四角形: 角を丸くする 51">
              <a:extLst>
                <a:ext uri="{FF2B5EF4-FFF2-40B4-BE49-F238E27FC236}">
                  <a16:creationId xmlns:a16="http://schemas.microsoft.com/office/drawing/2014/main" id="{536A721F-73B9-465D-8CBF-AAA4DA478543}"/>
                </a:ext>
              </a:extLst>
            </p:cNvPr>
            <p:cNvSpPr/>
            <p:nvPr/>
          </p:nvSpPr>
          <p:spPr>
            <a:xfrm>
              <a:off x="4254510" y="4553785"/>
              <a:ext cx="743918" cy="283447"/>
            </a:xfrm>
            <a:prstGeom prst="roundRect">
              <a:avLst>
                <a:gd name="adj" fmla="val 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ja-JP" altLang="en-US" sz="1200" b="1" dirty="0">
                  <a:solidFill>
                    <a:schemeClr val="tx1"/>
                  </a:solidFill>
                  <a:latin typeface="+mn-ea"/>
                </a:rPr>
                <a:t>学校</a:t>
              </a:r>
            </a:p>
          </p:txBody>
        </p:sp>
        <p:cxnSp>
          <p:nvCxnSpPr>
            <p:cNvPr id="54" name="コネクタ: カギ線 53">
              <a:extLst>
                <a:ext uri="{FF2B5EF4-FFF2-40B4-BE49-F238E27FC236}">
                  <a16:creationId xmlns:a16="http://schemas.microsoft.com/office/drawing/2014/main" id="{B9A82758-DA63-4E7E-BB89-7BE97D985502}"/>
                </a:ext>
              </a:extLst>
            </p:cNvPr>
            <p:cNvCxnSpPr>
              <a:cxnSpLocks/>
            </p:cNvCxnSpPr>
            <p:nvPr/>
          </p:nvCxnSpPr>
          <p:spPr>
            <a:xfrm rot="5400000">
              <a:off x="3529334" y="4060978"/>
              <a:ext cx="554749" cy="428757"/>
            </a:xfrm>
            <a:prstGeom prst="bentConnector3">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7" name="コネクタ: カギ線 56">
              <a:extLst>
                <a:ext uri="{FF2B5EF4-FFF2-40B4-BE49-F238E27FC236}">
                  <a16:creationId xmlns:a16="http://schemas.microsoft.com/office/drawing/2014/main" id="{16857933-50CA-4B91-A2F6-1E6B10FB35FA}"/>
                </a:ext>
              </a:extLst>
            </p:cNvPr>
            <p:cNvCxnSpPr>
              <a:cxnSpLocks/>
              <a:stCxn id="52" idx="0"/>
            </p:cNvCxnSpPr>
            <p:nvPr/>
          </p:nvCxnSpPr>
          <p:spPr>
            <a:xfrm rot="16200000" flipV="1">
              <a:off x="4145294" y="4072610"/>
              <a:ext cx="728927" cy="233424"/>
            </a:xfrm>
            <a:prstGeom prst="bentConnector2">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0" name="テキスト ボックス 59">
              <a:extLst>
                <a:ext uri="{FF2B5EF4-FFF2-40B4-BE49-F238E27FC236}">
                  <a16:creationId xmlns:a16="http://schemas.microsoft.com/office/drawing/2014/main" id="{6B610922-4EB7-4369-B584-AD010797D834}"/>
                </a:ext>
              </a:extLst>
            </p:cNvPr>
            <p:cNvSpPr txBox="1"/>
            <p:nvPr/>
          </p:nvSpPr>
          <p:spPr>
            <a:xfrm>
              <a:off x="4626468" y="4240374"/>
              <a:ext cx="800219" cy="215444"/>
            </a:xfrm>
            <a:prstGeom prst="rect">
              <a:avLst/>
            </a:prstGeom>
            <a:noFill/>
          </p:spPr>
          <p:txBody>
            <a:bodyPr wrap="none" rtlCol="0">
              <a:spAutoFit/>
            </a:bodyPr>
            <a:lstStyle/>
            <a:p>
              <a:r>
                <a:rPr lang="en-US" altLang="ja-JP" sz="800" b="1" dirty="0">
                  <a:latin typeface="+mn-ea"/>
                </a:rPr>
                <a:t>GIGA</a:t>
              </a:r>
              <a:r>
                <a:rPr lang="ja-JP" altLang="en-US" sz="800" b="1" dirty="0">
                  <a:latin typeface="+mn-ea"/>
                </a:rPr>
                <a:t>スクール</a:t>
              </a:r>
            </a:p>
          </p:txBody>
        </p:sp>
        <p:sp>
          <p:nvSpPr>
            <p:cNvPr id="61" name="四角形: 角を丸くする 60">
              <a:extLst>
                <a:ext uri="{FF2B5EF4-FFF2-40B4-BE49-F238E27FC236}">
                  <a16:creationId xmlns:a16="http://schemas.microsoft.com/office/drawing/2014/main" id="{4112B2F3-4743-4128-887E-1BA2C253C884}"/>
                </a:ext>
              </a:extLst>
            </p:cNvPr>
            <p:cNvSpPr/>
            <p:nvPr/>
          </p:nvSpPr>
          <p:spPr>
            <a:xfrm>
              <a:off x="3882550" y="5137926"/>
              <a:ext cx="743918" cy="346249"/>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ja-JP" altLang="en-US" sz="1200" b="1" dirty="0">
                  <a:solidFill>
                    <a:schemeClr val="tx1"/>
                  </a:solidFill>
                  <a:latin typeface="+mn-ea"/>
                </a:rPr>
                <a:t>先生</a:t>
              </a:r>
            </a:p>
          </p:txBody>
        </p:sp>
        <p:sp>
          <p:nvSpPr>
            <p:cNvPr id="62" name="四角形: 角を丸くする 61">
              <a:extLst>
                <a:ext uri="{FF2B5EF4-FFF2-40B4-BE49-F238E27FC236}">
                  <a16:creationId xmlns:a16="http://schemas.microsoft.com/office/drawing/2014/main" id="{5AD9622E-968A-4293-AE71-8897F6EE1F06}"/>
                </a:ext>
              </a:extLst>
            </p:cNvPr>
            <p:cNvSpPr/>
            <p:nvPr/>
          </p:nvSpPr>
          <p:spPr>
            <a:xfrm>
              <a:off x="4802228" y="5137926"/>
              <a:ext cx="764779" cy="346249"/>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ja-JP" altLang="en-US" sz="700" b="1" dirty="0">
                  <a:solidFill>
                    <a:schemeClr val="tx1"/>
                  </a:solidFill>
                  <a:latin typeface="+mn-ea"/>
                </a:rPr>
                <a:t>教育員会</a:t>
              </a:r>
            </a:p>
          </p:txBody>
        </p:sp>
        <p:cxnSp>
          <p:nvCxnSpPr>
            <p:cNvPr id="64" name="コネクタ: カギ線 63">
              <a:extLst>
                <a:ext uri="{FF2B5EF4-FFF2-40B4-BE49-F238E27FC236}">
                  <a16:creationId xmlns:a16="http://schemas.microsoft.com/office/drawing/2014/main" id="{ACDD933C-BFC3-49E7-8488-1064ECB55E97}"/>
                </a:ext>
              </a:extLst>
            </p:cNvPr>
            <p:cNvCxnSpPr>
              <a:cxnSpLocks/>
              <a:stCxn id="52" idx="2"/>
            </p:cNvCxnSpPr>
            <p:nvPr/>
          </p:nvCxnSpPr>
          <p:spPr>
            <a:xfrm rot="16200000" flipH="1">
              <a:off x="4755196" y="4708504"/>
              <a:ext cx="300694" cy="558149"/>
            </a:xfrm>
            <a:prstGeom prst="bentConnector3">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6" name="コネクタ: カギ線 65">
              <a:extLst>
                <a:ext uri="{FF2B5EF4-FFF2-40B4-BE49-F238E27FC236}">
                  <a16:creationId xmlns:a16="http://schemas.microsoft.com/office/drawing/2014/main" id="{0ECDC361-70BB-4539-9C83-A96488A93692}"/>
                </a:ext>
              </a:extLst>
            </p:cNvPr>
            <p:cNvCxnSpPr>
              <a:cxnSpLocks/>
              <a:stCxn id="52" idx="2"/>
            </p:cNvCxnSpPr>
            <p:nvPr/>
          </p:nvCxnSpPr>
          <p:spPr>
            <a:xfrm rot="5400000">
              <a:off x="4290142" y="4801599"/>
              <a:ext cx="300694" cy="371960"/>
            </a:xfrm>
            <a:prstGeom prst="bentConnector3">
              <a:avLst>
                <a:gd name="adj1" fmla="val 50000"/>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9" name="四角形: 角を丸くする 68">
              <a:extLst>
                <a:ext uri="{FF2B5EF4-FFF2-40B4-BE49-F238E27FC236}">
                  <a16:creationId xmlns:a16="http://schemas.microsoft.com/office/drawing/2014/main" id="{4ADB25C6-A596-46FE-A62C-C7B23DE36D4E}"/>
                </a:ext>
              </a:extLst>
            </p:cNvPr>
            <p:cNvSpPr/>
            <p:nvPr/>
          </p:nvSpPr>
          <p:spPr>
            <a:xfrm>
              <a:off x="2952652" y="5135821"/>
              <a:ext cx="743918" cy="346249"/>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altLang="ja-JP" sz="1200" b="1">
                  <a:solidFill>
                    <a:schemeClr val="tx1"/>
                  </a:solidFill>
                  <a:latin typeface="+mn-ea"/>
                </a:rPr>
                <a:t>PTA</a:t>
              </a:r>
              <a:endParaRPr lang="ja-JP" altLang="en-US" sz="1200" b="1">
                <a:solidFill>
                  <a:schemeClr val="tx1"/>
                </a:solidFill>
                <a:latin typeface="+mn-ea"/>
              </a:endParaRPr>
            </a:p>
          </p:txBody>
        </p:sp>
        <p:cxnSp>
          <p:nvCxnSpPr>
            <p:cNvPr id="70" name="コネクタ: カギ線 69">
              <a:extLst>
                <a:ext uri="{FF2B5EF4-FFF2-40B4-BE49-F238E27FC236}">
                  <a16:creationId xmlns:a16="http://schemas.microsoft.com/office/drawing/2014/main" id="{AB469C44-EAF4-4101-9D54-90B16CA2323A}"/>
                </a:ext>
              </a:extLst>
            </p:cNvPr>
            <p:cNvCxnSpPr>
              <a:cxnSpLocks/>
              <a:stCxn id="52" idx="2"/>
            </p:cNvCxnSpPr>
            <p:nvPr/>
          </p:nvCxnSpPr>
          <p:spPr>
            <a:xfrm rot="5400000">
              <a:off x="3826246" y="4335597"/>
              <a:ext cx="298589" cy="1301858"/>
            </a:xfrm>
            <a:prstGeom prst="bentConnector3">
              <a:avLst>
                <a:gd name="adj1" fmla="val 50000"/>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3" name="コネクタ: カギ線 72">
              <a:extLst>
                <a:ext uri="{FF2B5EF4-FFF2-40B4-BE49-F238E27FC236}">
                  <a16:creationId xmlns:a16="http://schemas.microsoft.com/office/drawing/2014/main" id="{8D07057B-B539-4D72-A1B9-03A535367B36}"/>
                </a:ext>
              </a:extLst>
            </p:cNvPr>
            <p:cNvCxnSpPr>
              <a:cxnSpLocks/>
            </p:cNvCxnSpPr>
            <p:nvPr/>
          </p:nvCxnSpPr>
          <p:spPr>
            <a:xfrm rot="10800000" flipV="1">
              <a:off x="2952653" y="3441795"/>
              <a:ext cx="696475" cy="1867150"/>
            </a:xfrm>
            <a:prstGeom prst="bentConnector3">
              <a:avLst>
                <a:gd name="adj1" fmla="val 124617"/>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7" name="コネクタ: カギ線 76">
              <a:extLst>
                <a:ext uri="{FF2B5EF4-FFF2-40B4-BE49-F238E27FC236}">
                  <a16:creationId xmlns:a16="http://schemas.microsoft.com/office/drawing/2014/main" id="{F568CE82-7B6E-4C68-985C-7A219417B28C}"/>
                </a:ext>
              </a:extLst>
            </p:cNvPr>
            <p:cNvCxnSpPr>
              <a:cxnSpLocks/>
            </p:cNvCxnSpPr>
            <p:nvPr/>
          </p:nvCxnSpPr>
          <p:spPr>
            <a:xfrm rot="16200000" flipH="1">
              <a:off x="3696507" y="4827728"/>
              <a:ext cx="408912" cy="207273"/>
            </a:xfrm>
            <a:prstGeom prst="bentConnector3">
              <a:avLst>
                <a:gd name="adj1" fmla="val 4518"/>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80" name="四角形: 角を丸くする 79">
              <a:extLst>
                <a:ext uri="{FF2B5EF4-FFF2-40B4-BE49-F238E27FC236}">
                  <a16:creationId xmlns:a16="http://schemas.microsoft.com/office/drawing/2014/main" id="{4155C592-C5C3-477F-9333-F59B3559934F}"/>
                </a:ext>
              </a:extLst>
            </p:cNvPr>
            <p:cNvSpPr/>
            <p:nvPr/>
          </p:nvSpPr>
          <p:spPr>
            <a:xfrm>
              <a:off x="7803754" y="3602135"/>
              <a:ext cx="743918" cy="346249"/>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ja-JP" altLang="en-US" sz="1200" b="1" dirty="0">
                  <a:solidFill>
                    <a:schemeClr val="tx1"/>
                  </a:solidFill>
                </a:rPr>
                <a:t>商店</a:t>
              </a:r>
            </a:p>
          </p:txBody>
        </p:sp>
        <p:sp>
          <p:nvSpPr>
            <p:cNvPr id="23" name="テキスト ボックス 22">
              <a:extLst>
                <a:ext uri="{FF2B5EF4-FFF2-40B4-BE49-F238E27FC236}">
                  <a16:creationId xmlns:a16="http://schemas.microsoft.com/office/drawing/2014/main" id="{463A225F-F4DD-4E00-9913-5E483559E48A}"/>
                </a:ext>
              </a:extLst>
            </p:cNvPr>
            <p:cNvSpPr txBox="1"/>
            <p:nvPr/>
          </p:nvSpPr>
          <p:spPr>
            <a:xfrm>
              <a:off x="6282403" y="2643487"/>
              <a:ext cx="2027105" cy="369332"/>
            </a:xfrm>
            <a:prstGeom prst="rect">
              <a:avLst/>
            </a:prstGeom>
            <a:solidFill>
              <a:schemeClr val="bg1"/>
            </a:solidFill>
            <a:ln>
              <a:solidFill>
                <a:srgbClr val="FF0000"/>
              </a:solidFill>
            </a:ln>
          </p:spPr>
          <p:txBody>
            <a:bodyPr wrap="square" rtlCol="0">
              <a:spAutoFit/>
            </a:bodyPr>
            <a:lstStyle/>
            <a:p>
              <a:pPr algn="ctr"/>
              <a:r>
                <a:rPr lang="ja-JP" altLang="en-US" sz="900" b="1" dirty="0">
                  <a:solidFill>
                    <a:srgbClr val="FF0000"/>
                  </a:solidFill>
                </a:rPr>
                <a:t>交通が自動車で不便</a:t>
              </a:r>
              <a:endParaRPr lang="en-US" altLang="ja-JP" sz="900" b="1" dirty="0">
                <a:solidFill>
                  <a:srgbClr val="FF0000"/>
                </a:solidFill>
              </a:endParaRPr>
            </a:p>
            <a:p>
              <a:pPr algn="ctr"/>
              <a:r>
                <a:rPr lang="ja-JP" altLang="en-US" sz="900" b="1" dirty="0">
                  <a:solidFill>
                    <a:srgbClr val="FF0000"/>
                  </a:solidFill>
                </a:rPr>
                <a:t>（何が不便？：買い物、通院など）</a:t>
              </a:r>
            </a:p>
          </p:txBody>
        </p:sp>
        <p:cxnSp>
          <p:nvCxnSpPr>
            <p:cNvPr id="82" name="コネクタ: カギ線 81">
              <a:extLst>
                <a:ext uri="{FF2B5EF4-FFF2-40B4-BE49-F238E27FC236}">
                  <a16:creationId xmlns:a16="http://schemas.microsoft.com/office/drawing/2014/main" id="{88FC2314-628B-4430-9B0C-A8F4ED863BEC}"/>
                </a:ext>
              </a:extLst>
            </p:cNvPr>
            <p:cNvCxnSpPr>
              <a:cxnSpLocks/>
            </p:cNvCxnSpPr>
            <p:nvPr/>
          </p:nvCxnSpPr>
          <p:spPr>
            <a:xfrm>
              <a:off x="4393045" y="3441796"/>
              <a:ext cx="3410709" cy="333464"/>
            </a:xfrm>
            <a:prstGeom prst="bentConnector3">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4" name="コネクタ: カギ線 83">
              <a:extLst>
                <a:ext uri="{FF2B5EF4-FFF2-40B4-BE49-F238E27FC236}">
                  <a16:creationId xmlns:a16="http://schemas.microsoft.com/office/drawing/2014/main" id="{ED1EB27E-1176-43E0-AA82-EDEC6B582684}"/>
                </a:ext>
              </a:extLst>
            </p:cNvPr>
            <p:cNvCxnSpPr>
              <a:cxnSpLocks/>
            </p:cNvCxnSpPr>
            <p:nvPr/>
          </p:nvCxnSpPr>
          <p:spPr>
            <a:xfrm>
              <a:off x="4393044" y="2503264"/>
              <a:ext cx="3410710" cy="1271996"/>
            </a:xfrm>
            <a:prstGeom prst="bentConnector3">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87" name="テキスト ボックス 86">
              <a:extLst>
                <a:ext uri="{FF2B5EF4-FFF2-40B4-BE49-F238E27FC236}">
                  <a16:creationId xmlns:a16="http://schemas.microsoft.com/office/drawing/2014/main" id="{C0360BE2-82D8-444C-AC99-E18894DE5B78}"/>
                </a:ext>
              </a:extLst>
            </p:cNvPr>
            <p:cNvSpPr txBox="1"/>
            <p:nvPr/>
          </p:nvSpPr>
          <p:spPr>
            <a:xfrm>
              <a:off x="4530833" y="3255275"/>
              <a:ext cx="646331" cy="230832"/>
            </a:xfrm>
            <a:prstGeom prst="rect">
              <a:avLst/>
            </a:prstGeom>
            <a:noFill/>
          </p:spPr>
          <p:txBody>
            <a:bodyPr wrap="none" rtlCol="0">
              <a:spAutoFit/>
            </a:bodyPr>
            <a:lstStyle/>
            <a:p>
              <a:r>
                <a:rPr lang="ja-JP" altLang="en-US" sz="900" b="1" dirty="0"/>
                <a:t>移動問題</a:t>
              </a:r>
            </a:p>
          </p:txBody>
        </p:sp>
        <p:sp>
          <p:nvSpPr>
            <p:cNvPr id="88" name="四角形: 角を丸くする 87">
              <a:extLst>
                <a:ext uri="{FF2B5EF4-FFF2-40B4-BE49-F238E27FC236}">
                  <a16:creationId xmlns:a16="http://schemas.microsoft.com/office/drawing/2014/main" id="{5C98EA2F-5DFB-4099-8180-1756ADD24162}"/>
                </a:ext>
              </a:extLst>
            </p:cNvPr>
            <p:cNvSpPr/>
            <p:nvPr/>
          </p:nvSpPr>
          <p:spPr>
            <a:xfrm>
              <a:off x="2143518" y="2330140"/>
              <a:ext cx="743918" cy="346249"/>
            </a:xfrm>
            <a:prstGeom prst="rect">
              <a:avLst/>
            </a:prstGeom>
            <a:solidFill>
              <a:schemeClr val="bg1"/>
            </a:solidFill>
            <a:ln>
              <a:solidFill>
                <a:schemeClr val="tx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ja-JP" altLang="en-US" sz="1350" b="1">
                  <a:solidFill>
                    <a:schemeClr val="tx1"/>
                  </a:solidFill>
                </a:rPr>
                <a:t>介護</a:t>
              </a:r>
            </a:p>
          </p:txBody>
        </p:sp>
        <p:cxnSp>
          <p:nvCxnSpPr>
            <p:cNvPr id="90" name="直線矢印コネクタ 89">
              <a:extLst>
                <a:ext uri="{FF2B5EF4-FFF2-40B4-BE49-F238E27FC236}">
                  <a16:creationId xmlns:a16="http://schemas.microsoft.com/office/drawing/2014/main" id="{1DF10204-029B-4628-9D78-1FE52291D57C}"/>
                </a:ext>
              </a:extLst>
            </p:cNvPr>
            <p:cNvCxnSpPr>
              <a:cxnSpLocks/>
            </p:cNvCxnSpPr>
            <p:nvPr/>
          </p:nvCxnSpPr>
          <p:spPr>
            <a:xfrm>
              <a:off x="2887436" y="2503264"/>
              <a:ext cx="761690" cy="0"/>
            </a:xfrm>
            <a:prstGeom prst="straightConnector1">
              <a:avLst/>
            </a:prstGeom>
            <a:ln w="12700" cap="flat" cmpd="sng" algn="ctr">
              <a:solidFill>
                <a:schemeClr val="tx1"/>
              </a:solidFill>
              <a:prstDash val="lg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93" name="コネクタ: カギ線 92">
              <a:extLst>
                <a:ext uri="{FF2B5EF4-FFF2-40B4-BE49-F238E27FC236}">
                  <a16:creationId xmlns:a16="http://schemas.microsoft.com/office/drawing/2014/main" id="{67F0EB9C-6B01-40B4-8314-E1269A078FD3}"/>
                </a:ext>
              </a:extLst>
            </p:cNvPr>
            <p:cNvCxnSpPr>
              <a:cxnSpLocks/>
            </p:cNvCxnSpPr>
            <p:nvPr/>
          </p:nvCxnSpPr>
          <p:spPr>
            <a:xfrm rot="16200000" flipH="1">
              <a:off x="2744928" y="2446938"/>
              <a:ext cx="676990" cy="1135890"/>
            </a:xfrm>
            <a:prstGeom prst="bentConnector2">
              <a:avLst/>
            </a:prstGeom>
            <a:ln w="12700">
              <a:solidFill>
                <a:schemeClr val="tx1"/>
              </a:solidFill>
              <a:prstDash val="lgDash"/>
              <a:tailEnd type="triangle"/>
            </a:ln>
          </p:spPr>
          <p:style>
            <a:lnRef idx="1">
              <a:schemeClr val="accent1"/>
            </a:lnRef>
            <a:fillRef idx="0">
              <a:schemeClr val="accent1"/>
            </a:fillRef>
            <a:effectRef idx="0">
              <a:schemeClr val="accent1"/>
            </a:effectRef>
            <a:fontRef idx="minor">
              <a:schemeClr val="tx1"/>
            </a:fontRef>
          </p:style>
        </p:cxnSp>
        <p:sp>
          <p:nvSpPr>
            <p:cNvPr id="95" name="テキスト ボックス 94">
              <a:extLst>
                <a:ext uri="{FF2B5EF4-FFF2-40B4-BE49-F238E27FC236}">
                  <a16:creationId xmlns:a16="http://schemas.microsoft.com/office/drawing/2014/main" id="{39F417FB-6118-45EB-827F-9C92C18051E3}"/>
                </a:ext>
              </a:extLst>
            </p:cNvPr>
            <p:cNvSpPr txBox="1"/>
            <p:nvPr/>
          </p:nvSpPr>
          <p:spPr>
            <a:xfrm>
              <a:off x="1795124" y="2845606"/>
              <a:ext cx="800219" cy="338554"/>
            </a:xfrm>
            <a:prstGeom prst="rect">
              <a:avLst/>
            </a:prstGeom>
            <a:noFill/>
          </p:spPr>
          <p:txBody>
            <a:bodyPr wrap="none" rtlCol="0">
              <a:spAutoFit/>
            </a:bodyPr>
            <a:lstStyle/>
            <a:p>
              <a:pPr algn="ctr"/>
              <a:r>
                <a:rPr lang="ja-JP" altLang="en-US" sz="800" b="1" dirty="0">
                  <a:latin typeface="+mn-ea"/>
                </a:rPr>
                <a:t>親のストレス</a:t>
              </a:r>
              <a:endParaRPr lang="en-US" altLang="ja-JP" sz="800" b="1" dirty="0">
                <a:latin typeface="+mn-ea"/>
              </a:endParaRPr>
            </a:p>
            <a:p>
              <a:pPr algn="ctr"/>
              <a:r>
                <a:rPr lang="ja-JP" altLang="en-US" sz="800" b="1" dirty="0">
                  <a:latin typeface="+mn-ea"/>
                </a:rPr>
                <a:t>軽減</a:t>
              </a:r>
            </a:p>
          </p:txBody>
        </p:sp>
        <p:sp>
          <p:nvSpPr>
            <p:cNvPr id="96" name="四角形: 角を丸くする 95">
              <a:extLst>
                <a:ext uri="{FF2B5EF4-FFF2-40B4-BE49-F238E27FC236}">
                  <a16:creationId xmlns:a16="http://schemas.microsoft.com/office/drawing/2014/main" id="{925AA0FB-AEA9-4CFC-97D3-001D002373FB}"/>
                </a:ext>
              </a:extLst>
            </p:cNvPr>
            <p:cNvSpPr/>
            <p:nvPr/>
          </p:nvSpPr>
          <p:spPr>
            <a:xfrm>
              <a:off x="2146895" y="1724906"/>
              <a:ext cx="743918" cy="346249"/>
            </a:xfrm>
            <a:prstGeom prst="rect">
              <a:avLst/>
            </a:prstGeom>
            <a:solidFill>
              <a:schemeClr val="bg1"/>
            </a:solidFill>
            <a:ln>
              <a:solidFill>
                <a:schemeClr val="tx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ja-JP" altLang="en-US" sz="1050" b="1" dirty="0">
                  <a:solidFill>
                    <a:schemeClr val="tx1"/>
                  </a:solidFill>
                </a:rPr>
                <a:t>介護士</a:t>
              </a:r>
            </a:p>
          </p:txBody>
        </p:sp>
        <p:cxnSp>
          <p:nvCxnSpPr>
            <p:cNvPr id="98" name="直線コネクタ 97">
              <a:extLst>
                <a:ext uri="{FF2B5EF4-FFF2-40B4-BE49-F238E27FC236}">
                  <a16:creationId xmlns:a16="http://schemas.microsoft.com/office/drawing/2014/main" id="{12E2981C-2534-4EE7-817D-FB425270F20C}"/>
                </a:ext>
              </a:extLst>
            </p:cNvPr>
            <p:cNvCxnSpPr>
              <a:cxnSpLocks/>
            </p:cNvCxnSpPr>
            <p:nvPr/>
          </p:nvCxnSpPr>
          <p:spPr>
            <a:xfrm flipH="1">
              <a:off x="2515477" y="2071155"/>
              <a:ext cx="3377" cy="258985"/>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100" name="テキスト ボックス 99">
              <a:extLst>
                <a:ext uri="{FF2B5EF4-FFF2-40B4-BE49-F238E27FC236}">
                  <a16:creationId xmlns:a16="http://schemas.microsoft.com/office/drawing/2014/main" id="{9170AFCF-1F41-4A80-955A-3992D17AD2C0}"/>
                </a:ext>
              </a:extLst>
            </p:cNvPr>
            <p:cNvSpPr txBox="1"/>
            <p:nvPr/>
          </p:nvSpPr>
          <p:spPr>
            <a:xfrm>
              <a:off x="1683493" y="2031370"/>
              <a:ext cx="1023482" cy="338554"/>
            </a:xfrm>
            <a:prstGeom prst="rect">
              <a:avLst/>
            </a:prstGeom>
            <a:noFill/>
          </p:spPr>
          <p:txBody>
            <a:bodyPr wrap="square" rtlCol="0">
              <a:spAutoFit/>
            </a:bodyPr>
            <a:lstStyle/>
            <a:p>
              <a:pPr algn="ctr"/>
              <a:r>
                <a:rPr lang="ja-JP" altLang="en-US" sz="800" b="1" dirty="0">
                  <a:latin typeface="+mn-ea"/>
                </a:rPr>
                <a:t>人で不足＆低賃金</a:t>
              </a:r>
              <a:endParaRPr lang="en-US" altLang="ja-JP" sz="800" b="1" dirty="0">
                <a:latin typeface="+mn-ea"/>
              </a:endParaRPr>
            </a:p>
            <a:p>
              <a:pPr algn="ctr"/>
              <a:r>
                <a:rPr lang="ja-JP" altLang="en-US" sz="800" b="1" dirty="0">
                  <a:latin typeface="+mn-ea"/>
                </a:rPr>
                <a:t>移動問題</a:t>
              </a:r>
            </a:p>
          </p:txBody>
        </p:sp>
        <p:pic>
          <p:nvPicPr>
            <p:cNvPr id="19" name="図 18">
              <a:extLst>
                <a:ext uri="{FF2B5EF4-FFF2-40B4-BE49-F238E27FC236}">
                  <a16:creationId xmlns:a16="http://schemas.microsoft.com/office/drawing/2014/main" id="{AEDA30B2-512C-4703-BD06-263DAF43D0E5}"/>
                </a:ext>
              </a:extLst>
            </p:cNvPr>
            <p:cNvPicPr>
              <a:picLocks noChangeAspect="1"/>
            </p:cNvPicPr>
            <p:nvPr/>
          </p:nvPicPr>
          <p:blipFill>
            <a:blip r:embed="rId3"/>
            <a:stretch>
              <a:fillRect/>
            </a:stretch>
          </p:blipFill>
          <p:spPr>
            <a:xfrm>
              <a:off x="5721906" y="4285981"/>
              <a:ext cx="3299896" cy="1416614"/>
            </a:xfrm>
            <a:prstGeom prst="rect">
              <a:avLst/>
            </a:prstGeom>
          </p:spPr>
        </p:pic>
        <p:pic>
          <p:nvPicPr>
            <p:cNvPr id="1026" name="Picture 2" descr="保険・安心のシルエット02 | 無料のAi・PNG白黒シルエットイラスト"/>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10000" r="90000">
                          <a14:foregroundMark x1="37333" y1="60667" x2="38333" y2="61000"/>
                          <a14:foregroundMark x1="62000" y1="66333" x2="62000" y2="66333"/>
                        </a14:backgroundRemoval>
                      </a14:imgEffect>
                    </a14:imgLayer>
                  </a14:imgProps>
                </a:ext>
                <a:ext uri="{28A0092B-C50C-407E-A947-70E740481C1C}">
                  <a14:useLocalDpi xmlns:a14="http://schemas.microsoft.com/office/drawing/2010/main" val="0"/>
                </a:ext>
              </a:extLst>
            </a:blip>
            <a:srcRect/>
            <a:stretch>
              <a:fillRect/>
            </a:stretch>
          </p:blipFill>
          <p:spPr bwMode="auto">
            <a:xfrm>
              <a:off x="5945213" y="1616237"/>
              <a:ext cx="368094" cy="368094"/>
            </a:xfrm>
            <a:prstGeom prst="rect">
              <a:avLst/>
            </a:prstGeom>
            <a:noFill/>
            <a:extLst>
              <a:ext uri="{909E8E84-426E-40DD-AFC4-6F175D3DCCD1}">
                <a14:hiddenFill xmlns:a14="http://schemas.microsoft.com/office/drawing/2010/main">
                  <a:solidFill>
                    <a:srgbClr val="FFFFFF"/>
                  </a:solidFill>
                </a14:hiddenFill>
              </a:ext>
            </a:extLst>
          </p:spPr>
        </p:pic>
        <p:pic>
          <p:nvPicPr>
            <p:cNvPr id="67" name="図 6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880828" y="1678663"/>
              <a:ext cx="243243" cy="243243"/>
            </a:xfrm>
            <a:prstGeom prst="rect">
              <a:avLst/>
            </a:prstGeom>
            <a:ln w="28575">
              <a:noFill/>
            </a:ln>
          </p:spPr>
        </p:pic>
        <p:pic>
          <p:nvPicPr>
            <p:cNvPr id="21" name="図 20"/>
            <p:cNvPicPr>
              <a:picLocks noChangeAspect="1"/>
            </p:cNvPicPr>
            <p:nvPr/>
          </p:nvPicPr>
          <p:blipFill>
            <a:blip r:embed="rId7" cstate="print">
              <a:biLevel thresh="50000"/>
              <a:extLst>
                <a:ext uri="{28A0092B-C50C-407E-A947-70E740481C1C}">
                  <a14:useLocalDpi xmlns:a14="http://schemas.microsoft.com/office/drawing/2010/main" val="0"/>
                </a:ext>
              </a:extLst>
            </a:blip>
            <a:stretch>
              <a:fillRect/>
            </a:stretch>
          </p:blipFill>
          <p:spPr>
            <a:xfrm>
              <a:off x="4348271" y="4585504"/>
              <a:ext cx="193617" cy="193617"/>
            </a:xfrm>
            <a:prstGeom prst="rect">
              <a:avLst/>
            </a:prstGeom>
          </p:spPr>
        </p:pic>
        <p:sp>
          <p:nvSpPr>
            <p:cNvPr id="50" name="四角形: 角を丸くする 49">
              <a:extLst>
                <a:ext uri="{FF2B5EF4-FFF2-40B4-BE49-F238E27FC236}">
                  <a16:creationId xmlns:a16="http://schemas.microsoft.com/office/drawing/2014/main" id="{EE169ED9-B09E-4789-B80F-9240721FD129}"/>
                </a:ext>
              </a:extLst>
            </p:cNvPr>
            <p:cNvSpPr/>
            <p:nvPr/>
          </p:nvSpPr>
          <p:spPr>
            <a:xfrm>
              <a:off x="3209941" y="4552731"/>
              <a:ext cx="681461" cy="346249"/>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ja-JP" altLang="en-US" sz="1200" b="1" dirty="0">
                  <a:solidFill>
                    <a:schemeClr val="tx1"/>
                  </a:solidFill>
                  <a:latin typeface="+mn-ea"/>
                </a:rPr>
                <a:t>保育</a:t>
              </a:r>
            </a:p>
          </p:txBody>
        </p:sp>
        <p:pic>
          <p:nvPicPr>
            <p:cNvPr id="40" name="図 39"/>
            <p:cNvPicPr>
              <a:picLocks noChangeAspect="1"/>
            </p:cNvPicPr>
            <p:nvPr/>
          </p:nvPicPr>
          <p:blipFill>
            <a:blip r:embed="rId8" cstate="print">
              <a:biLevel thresh="50000"/>
              <a:extLst>
                <a:ext uri="{28A0092B-C50C-407E-A947-70E740481C1C}">
                  <a14:useLocalDpi xmlns:a14="http://schemas.microsoft.com/office/drawing/2010/main" val="0"/>
                </a:ext>
              </a:extLst>
            </a:blip>
            <a:stretch>
              <a:fillRect/>
            </a:stretch>
          </p:blipFill>
          <p:spPr>
            <a:xfrm>
              <a:off x="3956391" y="5194059"/>
              <a:ext cx="230025" cy="230025"/>
            </a:xfrm>
            <a:prstGeom prst="rect">
              <a:avLst/>
            </a:prstGeom>
          </p:spPr>
        </p:pic>
        <p:cxnSp>
          <p:nvCxnSpPr>
            <p:cNvPr id="89" name="コネクタ: カギ線 40">
              <a:extLst>
                <a:ext uri="{FF2B5EF4-FFF2-40B4-BE49-F238E27FC236}">
                  <a16:creationId xmlns:a16="http://schemas.microsoft.com/office/drawing/2014/main" id="{170F442F-EABC-4B2F-8886-7174522A925A}"/>
                </a:ext>
              </a:extLst>
            </p:cNvPr>
            <p:cNvCxnSpPr>
              <a:cxnSpLocks/>
            </p:cNvCxnSpPr>
            <p:nvPr/>
          </p:nvCxnSpPr>
          <p:spPr>
            <a:xfrm rot="5400000" flipH="1" flipV="1">
              <a:off x="6309316" y="1113811"/>
              <a:ext cx="11541" cy="1728000"/>
            </a:xfrm>
            <a:prstGeom prst="bentConnector3">
              <a:avLst>
                <a:gd name="adj1" fmla="val -1485573"/>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94" name="図 93"/>
            <p:cNvPicPr>
              <a:picLocks noChangeAspect="1"/>
            </p:cNvPicPr>
            <p:nvPr/>
          </p:nvPicPr>
          <p:blipFill>
            <a:blip r:embed="rId9">
              <a:extLst>
                <a:ext uri="{BEBA8EAE-BF5A-486C-A8C5-ECC9F3942E4B}">
                  <a14:imgProps xmlns:a14="http://schemas.microsoft.com/office/drawing/2010/main">
                    <a14:imgLayer r:embed="rId10">
                      <a14:imgEffect>
                        <a14:backgroundRemoval t="10000" b="90000" l="10000" r="90000">
                          <a14:foregroundMark x1="47414" y1="18534" x2="47414" y2="18534"/>
                          <a14:foregroundMark x1="55172" y1="31466" x2="55172" y2="31466"/>
                          <a14:foregroundMark x1="45690" y1="27155" x2="45690" y2="27155"/>
                          <a14:foregroundMark x1="25862" y1="43103" x2="25862" y2="43103"/>
                          <a14:foregroundMark x1="51724" y1="69397" x2="51724" y2="69397"/>
                          <a14:foregroundMark x1="43103" y1="67672" x2="43103" y2="67672"/>
                          <a14:foregroundMark x1="76293" y1="42241" x2="76293" y2="42241"/>
                        </a14:backgroundRemoval>
                      </a14:imgEffect>
                    </a14:imgLayer>
                  </a14:imgProps>
                </a:ext>
              </a:extLst>
            </a:blip>
            <a:stretch>
              <a:fillRect/>
            </a:stretch>
          </p:blipFill>
          <p:spPr>
            <a:xfrm>
              <a:off x="3224709" y="4558348"/>
              <a:ext cx="315952" cy="315952"/>
            </a:xfrm>
            <a:prstGeom prst="rect">
              <a:avLst/>
            </a:prstGeom>
          </p:spPr>
        </p:pic>
        <p:pic>
          <p:nvPicPr>
            <p:cNvPr id="99" name="図 98"/>
            <p:cNvPicPr>
              <a:picLocks noChangeAspect="1"/>
            </p:cNvPicPr>
            <p:nvPr/>
          </p:nvPicPr>
          <p:blipFill>
            <a:blip r:embed="rId11">
              <a:extLst>
                <a:ext uri="{BEBA8EAE-BF5A-486C-A8C5-ECC9F3942E4B}">
                  <a14:imgProps xmlns:a14="http://schemas.microsoft.com/office/drawing/2010/main">
                    <a14:imgLayer r:embed="rId12">
                      <a14:imgEffect>
                        <a14:backgroundRemoval t="10000" b="90000" l="10000" r="90000">
                          <a14:foregroundMark x1="52667" y1="25000" x2="52667" y2="25000"/>
                        </a14:backgroundRemoval>
                      </a14:imgEffect>
                    </a14:imgLayer>
                  </a14:imgProps>
                </a:ext>
              </a:extLst>
            </a:blip>
            <a:stretch>
              <a:fillRect/>
            </a:stretch>
          </p:blipFill>
          <p:spPr>
            <a:xfrm>
              <a:off x="3609810" y="3605091"/>
              <a:ext cx="437427" cy="437427"/>
            </a:xfrm>
            <a:prstGeom prst="rect">
              <a:avLst/>
            </a:prstGeom>
          </p:spPr>
        </p:pic>
        <p:pic>
          <p:nvPicPr>
            <p:cNvPr id="101" name="図 100"/>
            <p:cNvPicPr>
              <a:picLocks noChangeAspect="1"/>
            </p:cNvPicPr>
            <p:nvPr/>
          </p:nvPicPr>
          <p:blipFill>
            <a:blip r:embed="rId13" cstate="print">
              <a:biLevel thresh="50000"/>
              <a:extLst>
                <a:ext uri="{28A0092B-C50C-407E-A947-70E740481C1C}">
                  <a14:useLocalDpi xmlns:a14="http://schemas.microsoft.com/office/drawing/2010/main" val="0"/>
                </a:ext>
              </a:extLst>
            </a:blip>
            <a:stretch>
              <a:fillRect/>
            </a:stretch>
          </p:blipFill>
          <p:spPr>
            <a:xfrm>
              <a:off x="3694388" y="3293478"/>
              <a:ext cx="300858" cy="300858"/>
            </a:xfrm>
            <a:prstGeom prst="rect">
              <a:avLst/>
            </a:prstGeom>
          </p:spPr>
        </p:pic>
        <p:pic>
          <p:nvPicPr>
            <p:cNvPr id="103" name="図 102"/>
            <p:cNvPicPr>
              <a:picLocks noChangeAspect="1"/>
            </p:cNvPicPr>
            <p:nvPr/>
          </p:nvPicPr>
          <p:blipFill>
            <a:blip r:embed="rId14" cstate="print">
              <a:biLevel thresh="50000"/>
              <a:extLst>
                <a:ext uri="{28A0092B-C50C-407E-A947-70E740481C1C}">
                  <a14:useLocalDpi xmlns:a14="http://schemas.microsoft.com/office/drawing/2010/main" val="0"/>
                </a:ext>
              </a:extLst>
            </a:blip>
            <a:stretch>
              <a:fillRect/>
            </a:stretch>
          </p:blipFill>
          <p:spPr>
            <a:xfrm>
              <a:off x="3671407" y="2376886"/>
              <a:ext cx="235201" cy="235201"/>
            </a:xfrm>
            <a:prstGeom prst="rect">
              <a:avLst/>
            </a:prstGeom>
          </p:spPr>
        </p:pic>
        <p:pic>
          <p:nvPicPr>
            <p:cNvPr id="1030" name="Picture 6" descr="ショップアイコン4｜所沢プロペ商店街振興組合"/>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7875347" y="3670377"/>
              <a:ext cx="209766" cy="209766"/>
            </a:xfrm>
            <a:prstGeom prst="rect">
              <a:avLst/>
            </a:prstGeom>
            <a:noFill/>
            <a:extLst>
              <a:ext uri="{909E8E84-426E-40DD-AFC4-6F175D3DCCD1}">
                <a14:hiddenFill xmlns:a14="http://schemas.microsoft.com/office/drawing/2010/main">
                  <a:solidFill>
                    <a:srgbClr val="FFFFFF"/>
                  </a:solidFill>
                </a14:hiddenFill>
              </a:ext>
            </a:extLst>
          </p:spPr>
        </p:pic>
        <p:pic>
          <p:nvPicPr>
            <p:cNvPr id="104" name="図 103"/>
            <p:cNvPicPr>
              <a:picLocks noChangeAspect="1"/>
            </p:cNvPicPr>
            <p:nvPr/>
          </p:nvPicPr>
          <p:blipFill>
            <a:blip r:embed="rId16" cstate="print">
              <a:biLevel thresh="50000"/>
              <a:extLst>
                <a:ext uri="{28A0092B-C50C-407E-A947-70E740481C1C}">
                  <a14:useLocalDpi xmlns:a14="http://schemas.microsoft.com/office/drawing/2010/main" val="0"/>
                </a:ext>
              </a:extLst>
            </a:blip>
            <a:stretch>
              <a:fillRect/>
            </a:stretch>
          </p:blipFill>
          <p:spPr>
            <a:xfrm>
              <a:off x="5018927" y="1692936"/>
              <a:ext cx="239530" cy="239530"/>
            </a:xfrm>
            <a:prstGeom prst="rect">
              <a:avLst/>
            </a:prstGeom>
          </p:spPr>
        </p:pic>
        <p:pic>
          <p:nvPicPr>
            <p:cNvPr id="1032" name="Picture 8" descr="スマートウォッチのシルエット02 | 無料のAi・PNG白黒シルエットイラスト"/>
            <p:cNvPicPr>
              <a:picLocks noChangeAspect="1" noChangeArrowheads="1"/>
            </p:cNvPicPr>
            <p:nvPr/>
          </p:nvPicPr>
          <p:blipFill>
            <a:blip r:embed="rId17" cstate="print">
              <a:extLst>
                <a:ext uri="{BEBA8EAE-BF5A-486C-A8C5-ECC9F3942E4B}">
                  <a14:imgProps xmlns:a14="http://schemas.microsoft.com/office/drawing/2010/main">
                    <a14:imgLayer r:embed="rId18">
                      <a14:imgEffect>
                        <a14:backgroundRemoval t="10000" b="90000" l="10000" r="90000">
                          <a14:foregroundMark x1="60667" y1="45333" x2="60667" y2="45333"/>
                          <a14:foregroundMark x1="75333" y1="41000" x2="75333" y2="41000"/>
                          <a14:foregroundMark x1="75667" y1="57667" x2="75667" y2="57667"/>
                        </a14:backgroundRemoval>
                      </a14:imgEffect>
                    </a14:imgLayer>
                  </a14:imgProps>
                </a:ext>
                <a:ext uri="{28A0092B-C50C-407E-A947-70E740481C1C}">
                  <a14:useLocalDpi xmlns:a14="http://schemas.microsoft.com/office/drawing/2010/main" val="0"/>
                </a:ext>
              </a:extLst>
            </a:blip>
            <a:srcRect/>
            <a:stretch>
              <a:fillRect/>
            </a:stretch>
          </p:blipFill>
          <p:spPr bwMode="auto">
            <a:xfrm>
              <a:off x="3622243" y="1646661"/>
              <a:ext cx="305508" cy="305508"/>
            </a:xfrm>
            <a:prstGeom prst="rect">
              <a:avLst/>
            </a:prstGeom>
            <a:noFill/>
            <a:extLst>
              <a:ext uri="{909E8E84-426E-40DD-AFC4-6F175D3DCCD1}">
                <a14:hiddenFill xmlns:a14="http://schemas.microsoft.com/office/drawing/2010/main">
                  <a:solidFill>
                    <a:srgbClr val="FFFFFF"/>
                  </a:solidFill>
                </a14:hiddenFill>
              </a:ext>
            </a:extLst>
          </p:spPr>
        </p:pic>
        <p:pic>
          <p:nvPicPr>
            <p:cNvPr id="105" name="図 104"/>
            <p:cNvPicPr>
              <a:picLocks noChangeAspect="1"/>
            </p:cNvPicPr>
            <p:nvPr/>
          </p:nvPicPr>
          <p:blipFill>
            <a:blip r:embed="rId19" cstate="print">
              <a:biLevel thresh="50000"/>
              <a:extLst>
                <a:ext uri="{28A0092B-C50C-407E-A947-70E740481C1C}">
                  <a14:useLocalDpi xmlns:a14="http://schemas.microsoft.com/office/drawing/2010/main" val="0"/>
                </a:ext>
              </a:extLst>
            </a:blip>
            <a:stretch>
              <a:fillRect/>
            </a:stretch>
          </p:blipFill>
          <p:spPr>
            <a:xfrm>
              <a:off x="4839005" y="5169911"/>
              <a:ext cx="247565" cy="247565"/>
            </a:xfrm>
            <a:prstGeom prst="rect">
              <a:avLst/>
            </a:prstGeom>
          </p:spPr>
        </p:pic>
        <p:pic>
          <p:nvPicPr>
            <p:cNvPr id="106" name="図 105"/>
            <p:cNvPicPr>
              <a:picLocks noChangeAspect="1"/>
            </p:cNvPicPr>
            <p:nvPr/>
          </p:nvPicPr>
          <p:blipFill>
            <a:blip r:embed="rId20" cstate="print">
              <a:biLevel thresh="50000"/>
              <a:extLst>
                <a:ext uri="{28A0092B-C50C-407E-A947-70E740481C1C}">
                  <a14:useLocalDpi xmlns:a14="http://schemas.microsoft.com/office/drawing/2010/main" val="0"/>
                </a:ext>
              </a:extLst>
            </a:blip>
            <a:stretch>
              <a:fillRect/>
            </a:stretch>
          </p:blipFill>
          <p:spPr>
            <a:xfrm>
              <a:off x="2976756" y="5141917"/>
              <a:ext cx="300413" cy="300413"/>
            </a:xfrm>
            <a:prstGeom prst="rect">
              <a:avLst/>
            </a:prstGeom>
          </p:spPr>
        </p:pic>
        <p:pic>
          <p:nvPicPr>
            <p:cNvPr id="109" name="図 108"/>
            <p:cNvPicPr>
              <a:picLocks noChangeAspect="1"/>
            </p:cNvPicPr>
            <p:nvPr/>
          </p:nvPicPr>
          <p:blipFill>
            <a:blip r:embed="rId21" cstate="print">
              <a:biLevel thresh="50000"/>
              <a:extLst>
                <a:ext uri="{28A0092B-C50C-407E-A947-70E740481C1C}">
                  <a14:useLocalDpi xmlns:a14="http://schemas.microsoft.com/office/drawing/2010/main" val="0"/>
                </a:ext>
              </a:extLst>
            </a:blip>
            <a:stretch>
              <a:fillRect/>
            </a:stretch>
          </p:blipFill>
          <p:spPr>
            <a:xfrm>
              <a:off x="2197708" y="2361470"/>
              <a:ext cx="235702" cy="235702"/>
            </a:xfrm>
            <a:prstGeom prst="rect">
              <a:avLst/>
            </a:prstGeom>
          </p:spPr>
        </p:pic>
        <p:cxnSp>
          <p:nvCxnSpPr>
            <p:cNvPr id="117" name="コネクタ: カギ線 72">
              <a:extLst>
                <a:ext uri="{FF2B5EF4-FFF2-40B4-BE49-F238E27FC236}">
                  <a16:creationId xmlns:a16="http://schemas.microsoft.com/office/drawing/2014/main" id="{8D07057B-B539-4D72-A1B9-03A535367B36}"/>
                </a:ext>
              </a:extLst>
            </p:cNvPr>
            <p:cNvCxnSpPr>
              <a:cxnSpLocks/>
            </p:cNvCxnSpPr>
            <p:nvPr/>
          </p:nvCxnSpPr>
          <p:spPr>
            <a:xfrm rot="10800000">
              <a:off x="2109487" y="1901609"/>
              <a:ext cx="1368000" cy="1908000"/>
            </a:xfrm>
            <a:prstGeom prst="bentConnector3">
              <a:avLst>
                <a:gd name="adj1" fmla="val 124617"/>
              </a:avLst>
            </a:prstGeom>
            <a:ln w="12700">
              <a:solidFill>
                <a:schemeClr val="tx1"/>
              </a:solidFill>
              <a:prstDash val="lgDash"/>
              <a:tailEnd type="triangle"/>
            </a:ln>
          </p:spPr>
          <p:style>
            <a:lnRef idx="1">
              <a:schemeClr val="accent1"/>
            </a:lnRef>
            <a:fillRef idx="0">
              <a:schemeClr val="accent1"/>
            </a:fillRef>
            <a:effectRef idx="0">
              <a:schemeClr val="accent1"/>
            </a:effectRef>
            <a:fontRef idx="minor">
              <a:schemeClr val="tx1"/>
            </a:fontRef>
          </p:style>
        </p:cxnSp>
        <p:pic>
          <p:nvPicPr>
            <p:cNvPr id="1034" name="Picture 10" descr="介護のシルエット | 無料のAi・PNG白黒シルエットイラスト"/>
            <p:cNvPicPr>
              <a:picLocks noChangeAspect="1" noChangeArrowheads="1"/>
            </p:cNvPicPr>
            <p:nvPr/>
          </p:nvPicPr>
          <p:blipFill>
            <a:blip r:embed="rId22" cstate="print">
              <a:extLst>
                <a:ext uri="{BEBA8EAE-BF5A-486C-A8C5-ECC9F3942E4B}">
                  <a14:imgProps xmlns:a14="http://schemas.microsoft.com/office/drawing/2010/main">
                    <a14:imgLayer r:embed="rId23">
                      <a14:imgEffect>
                        <a14:backgroundRemoval t="5000" b="94667" l="10000" r="90000">
                          <a14:foregroundMark x1="47667" y1="13667" x2="48333" y2="13333"/>
                          <a14:foregroundMark x1="79333" y1="16333" x2="79667" y2="17667"/>
                          <a14:foregroundMark x1="78000" y1="35667" x2="78000" y2="35667"/>
                        </a14:backgroundRemoval>
                      </a14:imgEffect>
                    </a14:imgLayer>
                  </a14:imgProps>
                </a:ext>
                <a:ext uri="{28A0092B-C50C-407E-A947-70E740481C1C}">
                  <a14:useLocalDpi xmlns:a14="http://schemas.microsoft.com/office/drawing/2010/main" val="0"/>
                </a:ext>
              </a:extLst>
            </a:blip>
            <a:srcRect/>
            <a:stretch>
              <a:fillRect/>
            </a:stretch>
          </p:blipFill>
          <p:spPr bwMode="auto">
            <a:xfrm>
              <a:off x="2158174" y="1768418"/>
              <a:ext cx="248049" cy="248049"/>
            </a:xfrm>
            <a:prstGeom prst="rect">
              <a:avLst/>
            </a:prstGeom>
            <a:noFill/>
            <a:extLst>
              <a:ext uri="{909E8E84-426E-40DD-AFC4-6F175D3DCCD1}">
                <a14:hiddenFill xmlns:a14="http://schemas.microsoft.com/office/drawing/2010/main">
                  <a:solidFill>
                    <a:srgbClr val="FFFFFF"/>
                  </a:solidFill>
                </a14:hiddenFill>
              </a:ext>
            </a:extLst>
          </p:spPr>
        </p:pic>
        <p:pic>
          <p:nvPicPr>
            <p:cNvPr id="81" name="図 80">
              <a:extLst>
                <a:ext uri="{FF2B5EF4-FFF2-40B4-BE49-F238E27FC236}">
                  <a16:creationId xmlns:a16="http://schemas.microsoft.com/office/drawing/2014/main" id="{596E0490-B5F8-4FB7-A358-436E1B1500D6}"/>
                </a:ext>
              </a:extLst>
            </p:cNvPr>
            <p:cNvPicPr>
              <a:picLocks noChangeAspect="1"/>
            </p:cNvPicPr>
            <p:nvPr/>
          </p:nvPicPr>
          <p:blipFill rotWithShape="1">
            <a:blip r:embed="rId24"/>
            <a:srcRect l="8532" t="12843" r="22793" b="6152"/>
            <a:stretch/>
          </p:blipFill>
          <p:spPr>
            <a:xfrm>
              <a:off x="584117" y="4369807"/>
              <a:ext cx="1731287" cy="1148689"/>
            </a:xfrm>
            <a:prstGeom prst="rect">
              <a:avLst/>
            </a:prstGeom>
            <a:ln w="38100">
              <a:solidFill>
                <a:srgbClr val="FF0000"/>
              </a:solidFill>
            </a:ln>
            <a:effectLst>
              <a:outerShdw blurRad="50800" dist="38100" dir="2700000" algn="tl" rotWithShape="0">
                <a:prstClr val="black">
                  <a:alpha val="40000"/>
                </a:prstClr>
              </a:outerShdw>
            </a:effectLst>
          </p:spPr>
        </p:pic>
        <p:pic>
          <p:nvPicPr>
            <p:cNvPr id="85" name="図 84">
              <a:extLst>
                <a:ext uri="{FF2B5EF4-FFF2-40B4-BE49-F238E27FC236}">
                  <a16:creationId xmlns:a16="http://schemas.microsoft.com/office/drawing/2014/main" id="{477FE195-548B-42B4-900F-B82275BA2069}"/>
                </a:ext>
              </a:extLst>
            </p:cNvPr>
            <p:cNvPicPr>
              <a:picLocks noChangeAspect="1"/>
            </p:cNvPicPr>
            <p:nvPr/>
          </p:nvPicPr>
          <p:blipFill rotWithShape="1">
            <a:blip r:embed="rId25"/>
            <a:srcRect l="9083" t="13331" r="22987" b="7061"/>
            <a:stretch/>
          </p:blipFill>
          <p:spPr>
            <a:xfrm>
              <a:off x="616294" y="3123520"/>
              <a:ext cx="1699111" cy="1120040"/>
            </a:xfrm>
            <a:prstGeom prst="rect">
              <a:avLst/>
            </a:prstGeom>
            <a:ln w="38100">
              <a:solidFill>
                <a:srgbClr val="FF0000"/>
              </a:solidFill>
            </a:ln>
            <a:effectLst>
              <a:outerShdw blurRad="50800" dist="38100" dir="2700000" algn="tl" rotWithShape="0">
                <a:prstClr val="black">
                  <a:alpha val="40000"/>
                </a:prstClr>
              </a:outerShdw>
            </a:effectLst>
          </p:spPr>
        </p:pic>
        <p:cxnSp>
          <p:nvCxnSpPr>
            <p:cNvPr id="86" name="直線矢印コネクタ 85">
              <a:extLst>
                <a:ext uri="{FF2B5EF4-FFF2-40B4-BE49-F238E27FC236}">
                  <a16:creationId xmlns:a16="http://schemas.microsoft.com/office/drawing/2014/main" id="{0400646B-A5E8-48A2-96EF-816B3D06FBBB}"/>
                </a:ext>
              </a:extLst>
            </p:cNvPr>
            <p:cNvCxnSpPr>
              <a:cxnSpLocks/>
            </p:cNvCxnSpPr>
            <p:nvPr/>
          </p:nvCxnSpPr>
          <p:spPr>
            <a:xfrm>
              <a:off x="2347994" y="3665890"/>
              <a:ext cx="1129642" cy="9855"/>
            </a:xfrm>
            <a:prstGeom prst="straightConnector1">
              <a:avLst/>
            </a:prstGeom>
            <a:ln w="38100">
              <a:solidFill>
                <a:srgbClr val="FF0000"/>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92" name="直線矢印コネクタ 91">
              <a:extLst>
                <a:ext uri="{FF2B5EF4-FFF2-40B4-BE49-F238E27FC236}">
                  <a16:creationId xmlns:a16="http://schemas.microsoft.com/office/drawing/2014/main" id="{561712C5-EB42-4E2F-99F5-6B4387ABE176}"/>
                </a:ext>
              </a:extLst>
            </p:cNvPr>
            <p:cNvCxnSpPr>
              <a:cxnSpLocks/>
              <a:stCxn id="91" idx="0"/>
            </p:cNvCxnSpPr>
            <p:nvPr/>
          </p:nvCxnSpPr>
          <p:spPr>
            <a:xfrm flipH="1" flipV="1">
              <a:off x="6235654" y="3248064"/>
              <a:ext cx="1062250" cy="991086"/>
            </a:xfrm>
            <a:prstGeom prst="straightConnector1">
              <a:avLst/>
            </a:prstGeom>
            <a:ln w="38100">
              <a:solidFill>
                <a:srgbClr val="FF0000"/>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110" name="図 109">
              <a:extLst>
                <a:ext uri="{FF2B5EF4-FFF2-40B4-BE49-F238E27FC236}">
                  <a16:creationId xmlns:a16="http://schemas.microsoft.com/office/drawing/2014/main" id="{4C197788-76AF-4099-8473-C79965251416}"/>
                </a:ext>
              </a:extLst>
            </p:cNvPr>
            <p:cNvPicPr>
              <a:picLocks noChangeAspect="1"/>
            </p:cNvPicPr>
            <p:nvPr/>
          </p:nvPicPr>
          <p:blipFill rotWithShape="1">
            <a:blip r:embed="rId26"/>
            <a:srcRect l="9289" t="12718" r="22987" b="8317"/>
            <a:stretch/>
          </p:blipFill>
          <p:spPr>
            <a:xfrm>
              <a:off x="5671065" y="1995335"/>
              <a:ext cx="1319309" cy="865288"/>
            </a:xfrm>
            <a:prstGeom prst="rect">
              <a:avLst/>
            </a:prstGeom>
            <a:ln w="38100">
              <a:solidFill>
                <a:srgbClr val="FF0000"/>
              </a:solidFill>
            </a:ln>
            <a:effectLst>
              <a:outerShdw blurRad="50800" dist="38100" dir="2700000" algn="tl" rotWithShape="0">
                <a:prstClr val="black">
                  <a:alpha val="40000"/>
                </a:prstClr>
              </a:outerShdw>
            </a:effectLst>
          </p:spPr>
        </p:pic>
        <p:cxnSp>
          <p:nvCxnSpPr>
            <p:cNvPr id="111" name="直線矢印コネクタ 110">
              <a:extLst>
                <a:ext uri="{FF2B5EF4-FFF2-40B4-BE49-F238E27FC236}">
                  <a16:creationId xmlns:a16="http://schemas.microsoft.com/office/drawing/2014/main" id="{0F726F4D-AC73-456B-AD75-537C6CF1EA93}"/>
                </a:ext>
              </a:extLst>
            </p:cNvPr>
            <p:cNvCxnSpPr>
              <a:cxnSpLocks/>
              <a:stCxn id="110" idx="1"/>
            </p:cNvCxnSpPr>
            <p:nvPr/>
          </p:nvCxnSpPr>
          <p:spPr>
            <a:xfrm flipH="1" flipV="1">
              <a:off x="5089250" y="2423972"/>
              <a:ext cx="581815" cy="4007"/>
            </a:xfrm>
            <a:prstGeom prst="straightConnector1">
              <a:avLst/>
            </a:prstGeom>
            <a:ln w="38100">
              <a:solidFill>
                <a:srgbClr val="FF0000"/>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115" name="図 114">
              <a:extLst>
                <a:ext uri="{FF2B5EF4-FFF2-40B4-BE49-F238E27FC236}">
                  <a16:creationId xmlns:a16="http://schemas.microsoft.com/office/drawing/2014/main" id="{B75194A6-BDC9-41F1-9F0F-47E01D5618ED}"/>
                </a:ext>
              </a:extLst>
            </p:cNvPr>
            <p:cNvPicPr>
              <a:picLocks noChangeAspect="1"/>
            </p:cNvPicPr>
            <p:nvPr/>
          </p:nvPicPr>
          <p:blipFill rotWithShape="1">
            <a:blip r:embed="rId27"/>
            <a:srcRect l="8532" t="12843" r="23258" b="7404"/>
            <a:stretch/>
          </p:blipFill>
          <p:spPr>
            <a:xfrm>
              <a:off x="1552245" y="779091"/>
              <a:ext cx="1749445" cy="1150580"/>
            </a:xfrm>
            <a:prstGeom prst="rect">
              <a:avLst/>
            </a:prstGeom>
            <a:ln w="38100">
              <a:solidFill>
                <a:srgbClr val="FF0000"/>
              </a:solidFill>
            </a:ln>
            <a:effectLst>
              <a:outerShdw blurRad="50800" dist="38100" dir="2700000" algn="tl" rotWithShape="0">
                <a:prstClr val="black">
                  <a:alpha val="40000"/>
                </a:prstClr>
              </a:outerShdw>
            </a:effectLst>
          </p:spPr>
        </p:pic>
        <p:cxnSp>
          <p:nvCxnSpPr>
            <p:cNvPr id="107" name="直線矢印コネクタ 106">
              <a:extLst>
                <a:ext uri="{FF2B5EF4-FFF2-40B4-BE49-F238E27FC236}">
                  <a16:creationId xmlns:a16="http://schemas.microsoft.com/office/drawing/2014/main" id="{A86F2AED-34C4-4AF2-9A69-E76C92D7455C}"/>
                </a:ext>
              </a:extLst>
            </p:cNvPr>
            <p:cNvCxnSpPr>
              <a:cxnSpLocks/>
            </p:cNvCxnSpPr>
            <p:nvPr/>
          </p:nvCxnSpPr>
          <p:spPr>
            <a:xfrm>
              <a:off x="1968795" y="2107973"/>
              <a:ext cx="185040" cy="213618"/>
            </a:xfrm>
            <a:prstGeom prst="straightConnector1">
              <a:avLst/>
            </a:prstGeom>
            <a:ln w="38100">
              <a:solidFill>
                <a:srgbClr val="FF0000"/>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102" name="図 101">
              <a:extLst>
                <a:ext uri="{FF2B5EF4-FFF2-40B4-BE49-F238E27FC236}">
                  <a16:creationId xmlns:a16="http://schemas.microsoft.com/office/drawing/2014/main" id="{06A10BAF-8CD1-434E-8573-3367129AF03A}"/>
                </a:ext>
              </a:extLst>
            </p:cNvPr>
            <p:cNvPicPr>
              <a:picLocks noChangeAspect="1"/>
            </p:cNvPicPr>
            <p:nvPr/>
          </p:nvPicPr>
          <p:blipFill rotWithShape="1">
            <a:blip r:embed="rId28"/>
            <a:srcRect l="8807" t="12843" r="22987" b="7413"/>
            <a:stretch/>
          </p:blipFill>
          <p:spPr>
            <a:xfrm>
              <a:off x="265821" y="975156"/>
              <a:ext cx="1689986" cy="1111426"/>
            </a:xfrm>
            <a:prstGeom prst="rect">
              <a:avLst/>
            </a:prstGeom>
            <a:ln w="28575">
              <a:solidFill>
                <a:srgbClr val="FF0000"/>
              </a:solidFill>
            </a:ln>
            <a:effectLst>
              <a:outerShdw blurRad="50800" dist="38100" dir="2700000" algn="tl" rotWithShape="0">
                <a:prstClr val="black">
                  <a:alpha val="40000"/>
                </a:prstClr>
              </a:outerShdw>
            </a:effectLst>
          </p:spPr>
        </p:pic>
        <p:cxnSp>
          <p:nvCxnSpPr>
            <p:cNvPr id="116" name="直線矢印コネクタ 115">
              <a:extLst>
                <a:ext uri="{FF2B5EF4-FFF2-40B4-BE49-F238E27FC236}">
                  <a16:creationId xmlns:a16="http://schemas.microsoft.com/office/drawing/2014/main" id="{A86F2AED-34C4-4AF2-9A69-E76C92D7455C}"/>
                </a:ext>
              </a:extLst>
            </p:cNvPr>
            <p:cNvCxnSpPr>
              <a:cxnSpLocks/>
            </p:cNvCxnSpPr>
            <p:nvPr/>
          </p:nvCxnSpPr>
          <p:spPr>
            <a:xfrm>
              <a:off x="3324611" y="1947407"/>
              <a:ext cx="326873" cy="377356"/>
            </a:xfrm>
            <a:prstGeom prst="straightConnector1">
              <a:avLst/>
            </a:prstGeom>
            <a:ln w="38100">
              <a:solidFill>
                <a:srgbClr val="FF0000"/>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18" name="直線矢印コネクタ 117">
              <a:extLst>
                <a:ext uri="{FF2B5EF4-FFF2-40B4-BE49-F238E27FC236}">
                  <a16:creationId xmlns:a16="http://schemas.microsoft.com/office/drawing/2014/main" id="{0400646B-A5E8-48A2-96EF-816B3D06FBBB}"/>
                </a:ext>
              </a:extLst>
            </p:cNvPr>
            <p:cNvCxnSpPr>
              <a:cxnSpLocks/>
            </p:cNvCxnSpPr>
            <p:nvPr/>
          </p:nvCxnSpPr>
          <p:spPr>
            <a:xfrm>
              <a:off x="2321627" y="4716561"/>
              <a:ext cx="888313" cy="7750"/>
            </a:xfrm>
            <a:prstGeom prst="straightConnector1">
              <a:avLst/>
            </a:prstGeom>
            <a:ln w="38100">
              <a:solidFill>
                <a:srgbClr val="FF0000"/>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19" name="直線矢印コネクタ 118">
              <a:extLst>
                <a:ext uri="{FF2B5EF4-FFF2-40B4-BE49-F238E27FC236}">
                  <a16:creationId xmlns:a16="http://schemas.microsoft.com/office/drawing/2014/main" id="{A86F2AED-34C4-4AF2-9A69-E76C92D7455C}"/>
                </a:ext>
              </a:extLst>
            </p:cNvPr>
            <p:cNvCxnSpPr>
              <a:cxnSpLocks/>
            </p:cNvCxnSpPr>
            <p:nvPr/>
          </p:nvCxnSpPr>
          <p:spPr>
            <a:xfrm flipH="1" flipV="1">
              <a:off x="4519930" y="4051786"/>
              <a:ext cx="185040" cy="213618"/>
            </a:xfrm>
            <a:prstGeom prst="straightConnector1">
              <a:avLst/>
            </a:prstGeom>
            <a:ln w="38100">
              <a:solidFill>
                <a:srgbClr val="FF0000"/>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108" name="図 107">
              <a:extLst>
                <a:ext uri="{FF2B5EF4-FFF2-40B4-BE49-F238E27FC236}">
                  <a16:creationId xmlns:a16="http://schemas.microsoft.com/office/drawing/2014/main" id="{C067CF11-4EAA-4FD4-B65D-1378A6D90BD8}"/>
                </a:ext>
              </a:extLst>
            </p:cNvPr>
            <p:cNvPicPr>
              <a:picLocks noChangeAspect="1"/>
            </p:cNvPicPr>
            <p:nvPr/>
          </p:nvPicPr>
          <p:blipFill rotWithShape="1">
            <a:blip r:embed="rId29"/>
            <a:srcRect l="8670" t="13331" r="23258" b="8325"/>
            <a:stretch/>
          </p:blipFill>
          <p:spPr>
            <a:xfrm>
              <a:off x="4704970" y="4275050"/>
              <a:ext cx="1433141" cy="927764"/>
            </a:xfrm>
            <a:prstGeom prst="rect">
              <a:avLst/>
            </a:prstGeom>
            <a:ln w="28575">
              <a:solidFill>
                <a:srgbClr val="FF0000"/>
              </a:solidFill>
            </a:ln>
            <a:effectLst>
              <a:outerShdw blurRad="50800" dist="38100" dir="2700000" algn="tl" rotWithShape="0">
                <a:prstClr val="black">
                  <a:alpha val="40000"/>
                </a:prstClr>
              </a:outerShdw>
            </a:effectLst>
          </p:spPr>
        </p:pic>
        <p:pic>
          <p:nvPicPr>
            <p:cNvPr id="91" name="図 90">
              <a:extLst>
                <a:ext uri="{FF2B5EF4-FFF2-40B4-BE49-F238E27FC236}">
                  <a16:creationId xmlns:a16="http://schemas.microsoft.com/office/drawing/2014/main" id="{2B9BBA96-05F5-4DD1-9066-2DFD2F4F3ABE}"/>
                </a:ext>
              </a:extLst>
            </p:cNvPr>
            <p:cNvPicPr>
              <a:picLocks noChangeAspect="1"/>
            </p:cNvPicPr>
            <p:nvPr/>
          </p:nvPicPr>
          <p:blipFill rotWithShape="1">
            <a:blip r:embed="rId30"/>
            <a:srcRect l="8807" t="12843" r="22987" b="8127"/>
            <a:stretch/>
          </p:blipFill>
          <p:spPr>
            <a:xfrm>
              <a:off x="6469432" y="4239150"/>
              <a:ext cx="1656943" cy="1079942"/>
            </a:xfrm>
            <a:prstGeom prst="rect">
              <a:avLst/>
            </a:prstGeom>
            <a:ln w="38100">
              <a:solidFill>
                <a:srgbClr val="FF0000"/>
              </a:solidFill>
            </a:ln>
            <a:effectLst>
              <a:outerShdw blurRad="50800" dist="38100" dir="2700000" algn="tl" rotWithShape="0">
                <a:prstClr val="black">
                  <a:alpha val="40000"/>
                </a:prstClr>
              </a:outerShdw>
            </a:effectLst>
          </p:spPr>
        </p:pic>
      </p:grpSp>
      <p:sp>
        <p:nvSpPr>
          <p:cNvPr id="120" name="正方形/長方形 119"/>
          <p:cNvSpPr/>
          <p:nvPr/>
        </p:nvSpPr>
        <p:spPr>
          <a:xfrm>
            <a:off x="724068" y="1078885"/>
            <a:ext cx="45719" cy="3600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7" name="テキスト ボックス 96">
            <a:extLst>
              <a:ext uri="{FF2B5EF4-FFF2-40B4-BE49-F238E27FC236}">
                <a16:creationId xmlns:a16="http://schemas.microsoft.com/office/drawing/2014/main" id="{2B46C3C6-4BD1-4929-ACFE-4833FC8988D6}"/>
              </a:ext>
            </a:extLst>
          </p:cNvPr>
          <p:cNvSpPr txBox="1"/>
          <p:nvPr/>
        </p:nvSpPr>
        <p:spPr>
          <a:xfrm>
            <a:off x="1449092" y="61994"/>
            <a:ext cx="5493812" cy="369332"/>
          </a:xfrm>
          <a:prstGeom prst="rect">
            <a:avLst/>
          </a:prstGeom>
          <a:noFill/>
        </p:spPr>
        <p:txBody>
          <a:bodyPr wrap="none" rtlCol="0">
            <a:spAutoFit/>
          </a:bodyPr>
          <a:lstStyle/>
          <a:p>
            <a:r>
              <a:rPr kumimoji="1" lang="ja-JP" altLang="en-US" dirty="0">
                <a:solidFill>
                  <a:schemeClr val="bg1"/>
                </a:solidFill>
              </a:rPr>
              <a:t>コンサルティング＆</a:t>
            </a:r>
            <a:r>
              <a:rPr kumimoji="1" lang="en-US" altLang="ja-JP" dirty="0">
                <a:solidFill>
                  <a:schemeClr val="bg1"/>
                </a:solidFill>
              </a:rPr>
              <a:t>SI</a:t>
            </a:r>
            <a:r>
              <a:rPr kumimoji="1" lang="ja-JP" altLang="en-US" dirty="0">
                <a:solidFill>
                  <a:schemeClr val="bg1"/>
                </a:solidFill>
              </a:rPr>
              <a:t>（</a:t>
            </a:r>
            <a:r>
              <a:rPr kumimoji="1" lang="en-US" altLang="ja-JP" dirty="0">
                <a:solidFill>
                  <a:schemeClr val="bg1"/>
                </a:solidFill>
              </a:rPr>
              <a:t>OSPF</a:t>
            </a:r>
            <a:r>
              <a:rPr kumimoji="1" lang="ja-JP" altLang="en-US" dirty="0">
                <a:solidFill>
                  <a:schemeClr val="bg1"/>
                </a:solidFill>
              </a:rPr>
              <a:t>での江川の説明利用）</a:t>
            </a:r>
          </a:p>
        </p:txBody>
      </p:sp>
      <p:sp>
        <p:nvSpPr>
          <p:cNvPr id="2" name="テキスト ボックス 1">
            <a:extLst>
              <a:ext uri="{FF2B5EF4-FFF2-40B4-BE49-F238E27FC236}">
                <a16:creationId xmlns:a16="http://schemas.microsoft.com/office/drawing/2014/main" id="{E7E1E275-6C35-4891-8626-28EB3A6ECFC2}"/>
              </a:ext>
            </a:extLst>
          </p:cNvPr>
          <p:cNvSpPr txBox="1"/>
          <p:nvPr/>
        </p:nvSpPr>
        <p:spPr>
          <a:xfrm>
            <a:off x="9475143" y="2910678"/>
            <a:ext cx="2657192" cy="1754326"/>
          </a:xfrm>
          <a:prstGeom prst="rect">
            <a:avLst/>
          </a:prstGeom>
          <a:noFill/>
        </p:spPr>
        <p:txBody>
          <a:bodyPr wrap="square" rtlCol="0">
            <a:spAutoFit/>
          </a:bodyPr>
          <a:lstStyle/>
          <a:p>
            <a:r>
              <a:rPr kumimoji="1" lang="ja-JP" altLang="en-US" dirty="0"/>
              <a:t>自治体と企業とでどのようなサービスが提供できるか分科会で協議し、現地企業とも連携できるようにサービスを構築</a:t>
            </a:r>
            <a:endParaRPr kumimoji="1" lang="en-US" altLang="ja-JP" dirty="0"/>
          </a:p>
        </p:txBody>
      </p:sp>
    </p:spTree>
    <p:extLst>
      <p:ext uri="{BB962C8B-B14F-4D97-AF65-F5344CB8AC3E}">
        <p14:creationId xmlns:p14="http://schemas.microsoft.com/office/powerpoint/2010/main" val="377465548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85F26266-4A70-4D4F-ABD3-43D1795FC74A}"/>
              </a:ext>
            </a:extLst>
          </p:cNvPr>
          <p:cNvPicPr>
            <a:picLocks noChangeAspect="1"/>
          </p:cNvPicPr>
          <p:nvPr/>
        </p:nvPicPr>
        <p:blipFill>
          <a:blip r:embed="rId2"/>
          <a:stretch>
            <a:fillRect/>
          </a:stretch>
        </p:blipFill>
        <p:spPr>
          <a:xfrm>
            <a:off x="0" y="2150815"/>
            <a:ext cx="12192000" cy="3401742"/>
          </a:xfrm>
          <a:prstGeom prst="rect">
            <a:avLst/>
          </a:prstGeom>
        </p:spPr>
      </p:pic>
      <p:sp>
        <p:nvSpPr>
          <p:cNvPr id="5" name="テキスト ボックス 4">
            <a:extLst>
              <a:ext uri="{FF2B5EF4-FFF2-40B4-BE49-F238E27FC236}">
                <a16:creationId xmlns:a16="http://schemas.microsoft.com/office/drawing/2014/main" id="{66C4C092-3A6E-4319-83BE-BA58914DA996}"/>
              </a:ext>
            </a:extLst>
          </p:cNvPr>
          <p:cNvSpPr txBox="1"/>
          <p:nvPr/>
        </p:nvSpPr>
        <p:spPr>
          <a:xfrm>
            <a:off x="1449092" y="61994"/>
            <a:ext cx="3416320" cy="369332"/>
          </a:xfrm>
          <a:prstGeom prst="rect">
            <a:avLst/>
          </a:prstGeom>
          <a:noFill/>
        </p:spPr>
        <p:txBody>
          <a:bodyPr wrap="none" rtlCol="0">
            <a:spAutoFit/>
          </a:bodyPr>
          <a:lstStyle/>
          <a:p>
            <a:r>
              <a:rPr kumimoji="1" lang="ja-JP" altLang="en-US" dirty="0">
                <a:solidFill>
                  <a:schemeClr val="bg1"/>
                </a:solidFill>
              </a:rPr>
              <a:t>サービスは以下リストから選択</a:t>
            </a:r>
          </a:p>
        </p:txBody>
      </p:sp>
      <p:sp>
        <p:nvSpPr>
          <p:cNvPr id="6" name="四角形: 角を丸くする 5">
            <a:extLst>
              <a:ext uri="{FF2B5EF4-FFF2-40B4-BE49-F238E27FC236}">
                <a16:creationId xmlns:a16="http://schemas.microsoft.com/office/drawing/2014/main" id="{0AAC8C7F-5DB9-48A0-A7AE-404F15E07D22}"/>
              </a:ext>
            </a:extLst>
          </p:cNvPr>
          <p:cNvSpPr/>
          <p:nvPr/>
        </p:nvSpPr>
        <p:spPr>
          <a:xfrm>
            <a:off x="9647695" y="2057757"/>
            <a:ext cx="2487478" cy="3618854"/>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四角形: 角を丸くする 9">
            <a:extLst>
              <a:ext uri="{FF2B5EF4-FFF2-40B4-BE49-F238E27FC236}">
                <a16:creationId xmlns:a16="http://schemas.microsoft.com/office/drawing/2014/main" id="{9FE8FF5F-046F-418D-A103-ECA51147A416}"/>
              </a:ext>
            </a:extLst>
          </p:cNvPr>
          <p:cNvSpPr/>
          <p:nvPr/>
        </p:nvSpPr>
        <p:spPr>
          <a:xfrm>
            <a:off x="4443092" y="2150815"/>
            <a:ext cx="2487478" cy="3618854"/>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テキスト ボックス 1">
            <a:extLst>
              <a:ext uri="{FF2B5EF4-FFF2-40B4-BE49-F238E27FC236}">
                <a16:creationId xmlns:a16="http://schemas.microsoft.com/office/drawing/2014/main" id="{490EE4DA-708A-4F40-A734-2294843E3428}"/>
              </a:ext>
            </a:extLst>
          </p:cNvPr>
          <p:cNvSpPr txBox="1"/>
          <p:nvPr/>
        </p:nvSpPr>
        <p:spPr>
          <a:xfrm>
            <a:off x="10112213" y="3620853"/>
            <a:ext cx="1723549" cy="461665"/>
          </a:xfrm>
          <a:prstGeom prst="rect">
            <a:avLst/>
          </a:prstGeom>
          <a:noFill/>
        </p:spPr>
        <p:txBody>
          <a:bodyPr wrap="none" rtlCol="0">
            <a:spAutoFit/>
          </a:bodyPr>
          <a:lstStyle/>
          <a:p>
            <a:r>
              <a:rPr kumimoji="1" lang="ja-JP" altLang="en-US" sz="2400" dirty="0">
                <a:solidFill>
                  <a:srgbClr val="FF0000"/>
                </a:solidFill>
              </a:rPr>
              <a:t>有償・無償</a:t>
            </a:r>
          </a:p>
        </p:txBody>
      </p:sp>
      <p:sp>
        <p:nvSpPr>
          <p:cNvPr id="11" name="テキスト ボックス 10">
            <a:extLst>
              <a:ext uri="{FF2B5EF4-FFF2-40B4-BE49-F238E27FC236}">
                <a16:creationId xmlns:a16="http://schemas.microsoft.com/office/drawing/2014/main" id="{521DDAC5-EC33-4C4B-9CFB-D6EA30E55771}"/>
              </a:ext>
            </a:extLst>
          </p:cNvPr>
          <p:cNvSpPr txBox="1"/>
          <p:nvPr/>
        </p:nvSpPr>
        <p:spPr>
          <a:xfrm>
            <a:off x="4363392" y="3542435"/>
            <a:ext cx="2646878" cy="461665"/>
          </a:xfrm>
          <a:prstGeom prst="rect">
            <a:avLst/>
          </a:prstGeom>
          <a:noFill/>
        </p:spPr>
        <p:txBody>
          <a:bodyPr wrap="none" rtlCol="0">
            <a:spAutoFit/>
          </a:bodyPr>
          <a:lstStyle/>
          <a:p>
            <a:r>
              <a:rPr kumimoji="1" lang="ja-JP" altLang="en-US" sz="2400" dirty="0">
                <a:solidFill>
                  <a:srgbClr val="FF0000"/>
                </a:solidFill>
              </a:rPr>
              <a:t>データとカテゴリ</a:t>
            </a:r>
          </a:p>
        </p:txBody>
      </p:sp>
      <p:sp>
        <p:nvSpPr>
          <p:cNvPr id="12" name="四角形: 角を丸くする 11">
            <a:extLst>
              <a:ext uri="{FF2B5EF4-FFF2-40B4-BE49-F238E27FC236}">
                <a16:creationId xmlns:a16="http://schemas.microsoft.com/office/drawing/2014/main" id="{255660A0-ED52-4F1A-BC2A-FAF8F70A5EB2}"/>
              </a:ext>
            </a:extLst>
          </p:cNvPr>
          <p:cNvSpPr/>
          <p:nvPr/>
        </p:nvSpPr>
        <p:spPr>
          <a:xfrm>
            <a:off x="3270142" y="2127895"/>
            <a:ext cx="620371" cy="3618854"/>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テキスト ボックス 12">
            <a:extLst>
              <a:ext uri="{FF2B5EF4-FFF2-40B4-BE49-F238E27FC236}">
                <a16:creationId xmlns:a16="http://schemas.microsoft.com/office/drawing/2014/main" id="{31BDBA16-9CEB-4980-BAE0-AE985A5C6266}"/>
              </a:ext>
            </a:extLst>
          </p:cNvPr>
          <p:cNvSpPr txBox="1"/>
          <p:nvPr/>
        </p:nvSpPr>
        <p:spPr>
          <a:xfrm>
            <a:off x="3281585" y="2874901"/>
            <a:ext cx="553998" cy="2677656"/>
          </a:xfrm>
          <a:prstGeom prst="rect">
            <a:avLst/>
          </a:prstGeom>
          <a:noFill/>
        </p:spPr>
        <p:txBody>
          <a:bodyPr vert="eaVert" wrap="square" rtlCol="0">
            <a:spAutoFit/>
          </a:bodyPr>
          <a:lstStyle/>
          <a:p>
            <a:r>
              <a:rPr kumimoji="1" lang="ja-JP" altLang="en-US" sz="2400" dirty="0">
                <a:solidFill>
                  <a:srgbClr val="FF0000"/>
                </a:solidFill>
              </a:rPr>
              <a:t>データ連携基盤</a:t>
            </a:r>
          </a:p>
        </p:txBody>
      </p:sp>
      <p:sp>
        <p:nvSpPr>
          <p:cNvPr id="14" name="テキスト ボックス 13">
            <a:extLst>
              <a:ext uri="{FF2B5EF4-FFF2-40B4-BE49-F238E27FC236}">
                <a16:creationId xmlns:a16="http://schemas.microsoft.com/office/drawing/2014/main" id="{E982B612-3058-491B-AA20-111F78D6E7C0}"/>
              </a:ext>
            </a:extLst>
          </p:cNvPr>
          <p:cNvSpPr txBox="1"/>
          <p:nvPr/>
        </p:nvSpPr>
        <p:spPr>
          <a:xfrm>
            <a:off x="243624" y="622617"/>
            <a:ext cx="11824731" cy="1200329"/>
          </a:xfrm>
          <a:prstGeom prst="rect">
            <a:avLst/>
          </a:prstGeom>
          <a:noFill/>
        </p:spPr>
        <p:txBody>
          <a:bodyPr wrap="square" rtlCol="0">
            <a:spAutoFit/>
          </a:bodyPr>
          <a:lstStyle/>
          <a:p>
            <a:r>
              <a:rPr kumimoji="1" lang="ja-JP" altLang="en-US" dirty="0"/>
              <a:t>サービスやデータ連携などの度合いを確認しながらサービス設計</a:t>
            </a:r>
            <a:endParaRPr kumimoji="1" lang="en-US" altLang="ja-JP" dirty="0"/>
          </a:p>
          <a:p>
            <a:r>
              <a:rPr kumimoji="1" lang="ja-JP" altLang="en-US" dirty="0"/>
              <a:t>データ連携していないサービスは極力選択肢から外す。</a:t>
            </a:r>
            <a:endParaRPr kumimoji="1" lang="en-US" altLang="ja-JP" dirty="0"/>
          </a:p>
          <a:p>
            <a:r>
              <a:rPr kumimoji="1" lang="ja-JP" altLang="en-US" dirty="0"/>
              <a:t>　（データ連携外サービスはスマートシティ概念に入らない為）</a:t>
            </a:r>
            <a:endParaRPr kumimoji="1" lang="en-US" altLang="ja-JP" dirty="0"/>
          </a:p>
          <a:p>
            <a:r>
              <a:rPr kumimoji="1" lang="ja-JP" altLang="en-US" dirty="0"/>
              <a:t>地元企業や他自治体への勉強会なども図り、スマートシティを促進する。</a:t>
            </a:r>
            <a:endParaRPr kumimoji="1" lang="en-US" altLang="ja-JP" dirty="0"/>
          </a:p>
        </p:txBody>
      </p:sp>
      <p:sp>
        <p:nvSpPr>
          <p:cNvPr id="3" name="テキスト ボックス 2">
            <a:extLst>
              <a:ext uri="{FF2B5EF4-FFF2-40B4-BE49-F238E27FC236}">
                <a16:creationId xmlns:a16="http://schemas.microsoft.com/office/drawing/2014/main" id="{7F038750-85FC-4C63-94B3-8D8791AE30BA}"/>
              </a:ext>
            </a:extLst>
          </p:cNvPr>
          <p:cNvSpPr txBox="1"/>
          <p:nvPr/>
        </p:nvSpPr>
        <p:spPr>
          <a:xfrm>
            <a:off x="646981" y="6124423"/>
            <a:ext cx="10572125" cy="369332"/>
          </a:xfrm>
          <a:prstGeom prst="rect">
            <a:avLst/>
          </a:prstGeom>
          <a:noFill/>
        </p:spPr>
        <p:txBody>
          <a:bodyPr wrap="none" rtlCol="0">
            <a:spAutoFit/>
          </a:bodyPr>
          <a:lstStyle/>
          <a:p>
            <a:r>
              <a:rPr kumimoji="1" lang="ja-JP" altLang="en-US" dirty="0"/>
              <a:t>今後の補助金や助成金などを加味して、総務省、国土交通省、経済産業省、内閣府の要望に合わせる</a:t>
            </a:r>
          </a:p>
        </p:txBody>
      </p:sp>
    </p:spTree>
    <p:extLst>
      <p:ext uri="{BB962C8B-B14F-4D97-AF65-F5344CB8AC3E}">
        <p14:creationId xmlns:p14="http://schemas.microsoft.com/office/powerpoint/2010/main" val="39573481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テキスト ボックス 8">
            <a:extLst>
              <a:ext uri="{FF2B5EF4-FFF2-40B4-BE49-F238E27FC236}">
                <a16:creationId xmlns:a16="http://schemas.microsoft.com/office/drawing/2014/main" id="{FD33469E-3F83-41AF-A23B-E75D184EE84D}"/>
              </a:ext>
            </a:extLst>
          </p:cNvPr>
          <p:cNvSpPr txBox="1"/>
          <p:nvPr/>
        </p:nvSpPr>
        <p:spPr>
          <a:xfrm>
            <a:off x="654099" y="1126977"/>
            <a:ext cx="4108817" cy="369332"/>
          </a:xfrm>
          <a:prstGeom prst="rect">
            <a:avLst/>
          </a:prstGeom>
          <a:noFill/>
        </p:spPr>
        <p:txBody>
          <a:bodyPr wrap="none" rtlCol="0">
            <a:spAutoFit/>
          </a:bodyPr>
          <a:lstStyle/>
          <a:p>
            <a:r>
              <a:rPr lang="ja-JP" altLang="en-US" b="1" dirty="0">
                <a:solidFill>
                  <a:srgbClr val="0070C0"/>
                </a:solidFill>
              </a:rPr>
              <a:t>課題解決するアプリが増えると・・・</a:t>
            </a:r>
          </a:p>
        </p:txBody>
      </p:sp>
      <p:sp>
        <p:nvSpPr>
          <p:cNvPr id="22" name="正方形/長方形 4"/>
          <p:cNvSpPr/>
          <p:nvPr/>
        </p:nvSpPr>
        <p:spPr>
          <a:xfrm>
            <a:off x="264547" y="569332"/>
            <a:ext cx="6161649" cy="391886"/>
          </a:xfrm>
          <a:custGeom>
            <a:avLst/>
            <a:gdLst>
              <a:gd name="connsiteX0" fmla="*/ 0 w 6161649"/>
              <a:gd name="connsiteY0" fmla="*/ 0 h 391886"/>
              <a:gd name="connsiteX1" fmla="*/ 6161649 w 6161649"/>
              <a:gd name="connsiteY1" fmla="*/ 0 h 391886"/>
              <a:gd name="connsiteX2" fmla="*/ 6161649 w 6161649"/>
              <a:gd name="connsiteY2" fmla="*/ 391886 h 391886"/>
              <a:gd name="connsiteX3" fmla="*/ 0 w 6161649"/>
              <a:gd name="connsiteY3" fmla="*/ 391886 h 391886"/>
              <a:gd name="connsiteX4" fmla="*/ 0 w 6161649"/>
              <a:gd name="connsiteY4" fmla="*/ 0 h 391886"/>
              <a:gd name="connsiteX0" fmla="*/ 0 w 6161649"/>
              <a:gd name="connsiteY0" fmla="*/ 0 h 391886"/>
              <a:gd name="connsiteX1" fmla="*/ 5950633 w 6161649"/>
              <a:gd name="connsiteY1" fmla="*/ 0 h 391886"/>
              <a:gd name="connsiteX2" fmla="*/ 6161649 w 6161649"/>
              <a:gd name="connsiteY2" fmla="*/ 391886 h 391886"/>
              <a:gd name="connsiteX3" fmla="*/ 0 w 6161649"/>
              <a:gd name="connsiteY3" fmla="*/ 391886 h 391886"/>
              <a:gd name="connsiteX4" fmla="*/ 0 w 6161649"/>
              <a:gd name="connsiteY4" fmla="*/ 0 h 3918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61649" h="391886">
                <a:moveTo>
                  <a:pt x="0" y="0"/>
                </a:moveTo>
                <a:lnTo>
                  <a:pt x="5950633" y="0"/>
                </a:lnTo>
                <a:lnTo>
                  <a:pt x="6161649" y="391886"/>
                </a:lnTo>
                <a:lnTo>
                  <a:pt x="0" y="391886"/>
                </a:lnTo>
                <a:lnTo>
                  <a:pt x="0" y="0"/>
                </a:ln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3" name="図 2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68866" y="649070"/>
            <a:ext cx="2611101" cy="273404"/>
          </a:xfrm>
          <a:prstGeom prst="rect">
            <a:avLst/>
          </a:prstGeom>
        </p:spPr>
      </p:pic>
      <p:sp>
        <p:nvSpPr>
          <p:cNvPr id="24" name="正方形/長方形 23"/>
          <p:cNvSpPr/>
          <p:nvPr/>
        </p:nvSpPr>
        <p:spPr>
          <a:xfrm>
            <a:off x="341290" y="580609"/>
            <a:ext cx="5464200" cy="369332"/>
          </a:xfrm>
          <a:prstGeom prst="rect">
            <a:avLst/>
          </a:prstGeom>
        </p:spPr>
        <p:txBody>
          <a:bodyPr wrap="square">
            <a:spAutoFit/>
          </a:bodyPr>
          <a:lstStyle/>
          <a:p>
            <a:r>
              <a:rPr lang="ja-JP" altLang="en-US" b="1" dirty="0">
                <a:solidFill>
                  <a:schemeClr val="bg1"/>
                </a:solidFill>
              </a:rPr>
              <a:t>課題とステークホルダーマップとアプリの関係</a:t>
            </a:r>
          </a:p>
        </p:txBody>
      </p:sp>
      <p:pic>
        <p:nvPicPr>
          <p:cNvPr id="2" name="図 1"/>
          <p:cNvPicPr>
            <a:picLocks noChangeAspect="1"/>
          </p:cNvPicPr>
          <p:nvPr/>
        </p:nvPicPr>
        <p:blipFill rotWithShape="1">
          <a:blip r:embed="rId4">
            <a:extLst>
              <a:ext uri="{BEBA8EAE-BF5A-486C-A8C5-ECC9F3942E4B}">
                <a14:imgProps xmlns:a14="http://schemas.microsoft.com/office/drawing/2010/main">
                  <a14:imgLayer r:embed="rId5">
                    <a14:imgEffect>
                      <a14:backgroundRemoval t="0" b="100000" l="29600" r="71600"/>
                    </a14:imgEffect>
                  </a14:imgLayer>
                </a14:imgProps>
              </a:ext>
            </a:extLst>
          </a:blip>
          <a:srcRect l="30106" r="30260"/>
          <a:stretch/>
        </p:blipFill>
        <p:spPr>
          <a:xfrm>
            <a:off x="6331282" y="1596146"/>
            <a:ext cx="3077264" cy="5176170"/>
          </a:xfrm>
          <a:prstGeom prst="rect">
            <a:avLst/>
          </a:prstGeom>
        </p:spPr>
      </p:pic>
      <p:sp>
        <p:nvSpPr>
          <p:cNvPr id="19" name="四角形: 角を丸くする 18">
            <a:extLst>
              <a:ext uri="{FF2B5EF4-FFF2-40B4-BE49-F238E27FC236}">
                <a16:creationId xmlns:a16="http://schemas.microsoft.com/office/drawing/2014/main" id="{F7B6CBF9-2DB1-47D4-97D3-834418352BC5}"/>
              </a:ext>
            </a:extLst>
          </p:cNvPr>
          <p:cNvSpPr/>
          <p:nvPr/>
        </p:nvSpPr>
        <p:spPr>
          <a:xfrm>
            <a:off x="6889492" y="2498841"/>
            <a:ext cx="410896" cy="410896"/>
          </a:xfrm>
          <a:prstGeom prst="round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050" b="1" dirty="0">
                <a:solidFill>
                  <a:schemeClr val="tx1"/>
                </a:solidFill>
                <a:latin typeface="游ゴシック" panose="020B0400000000000000" pitchFamily="50" charset="-128"/>
                <a:ea typeface="游ゴシック" panose="020B0400000000000000" pitchFamily="50" charset="-128"/>
              </a:rPr>
              <a:t>AP</a:t>
            </a:r>
            <a:endParaRPr lang="ja-JP" altLang="en-US" sz="1050" b="1" dirty="0">
              <a:solidFill>
                <a:schemeClr val="tx1"/>
              </a:solidFill>
              <a:latin typeface="游ゴシック" panose="020B0400000000000000" pitchFamily="50" charset="-128"/>
              <a:ea typeface="游ゴシック" panose="020B0400000000000000" pitchFamily="50" charset="-128"/>
            </a:endParaRPr>
          </a:p>
        </p:txBody>
      </p:sp>
      <p:sp>
        <p:nvSpPr>
          <p:cNvPr id="27" name="矢印: 下 43">
            <a:extLst>
              <a:ext uri="{FF2B5EF4-FFF2-40B4-BE49-F238E27FC236}">
                <a16:creationId xmlns:a16="http://schemas.microsoft.com/office/drawing/2014/main" id="{4EB4A2E0-F88A-4B26-BED2-BBC30D1F7E66}"/>
              </a:ext>
            </a:extLst>
          </p:cNvPr>
          <p:cNvSpPr/>
          <p:nvPr/>
        </p:nvSpPr>
        <p:spPr>
          <a:xfrm rot="16200000">
            <a:off x="5785439" y="3484039"/>
            <a:ext cx="720245" cy="680141"/>
          </a:xfrm>
          <a:prstGeom prst="downArrow">
            <a:avLst>
              <a:gd name="adj1" fmla="val 50000"/>
              <a:gd name="adj2" fmla="val 59769"/>
            </a:avLst>
          </a:prstGeom>
          <a:solidFill>
            <a:srgbClr val="FF0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a:p>
        </p:txBody>
      </p:sp>
      <p:pic>
        <p:nvPicPr>
          <p:cNvPr id="3" name="図 2"/>
          <p:cNvPicPr>
            <a:picLocks noChangeAspect="1"/>
          </p:cNvPicPr>
          <p:nvPr/>
        </p:nvPicPr>
        <p:blipFill rotWithShape="1">
          <a:blip r:embed="rId6"/>
          <a:srcRect l="9578" r="24951"/>
          <a:stretch/>
        </p:blipFill>
        <p:spPr>
          <a:xfrm>
            <a:off x="601343" y="1729037"/>
            <a:ext cx="5004460" cy="4321701"/>
          </a:xfrm>
          <a:prstGeom prst="rect">
            <a:avLst/>
          </a:prstGeom>
        </p:spPr>
      </p:pic>
      <p:sp>
        <p:nvSpPr>
          <p:cNvPr id="29" name="四角形: 角を丸くする 18">
            <a:extLst>
              <a:ext uri="{FF2B5EF4-FFF2-40B4-BE49-F238E27FC236}">
                <a16:creationId xmlns:a16="http://schemas.microsoft.com/office/drawing/2014/main" id="{F7B6CBF9-2DB1-47D4-97D3-834418352BC5}"/>
              </a:ext>
            </a:extLst>
          </p:cNvPr>
          <p:cNvSpPr/>
          <p:nvPr/>
        </p:nvSpPr>
        <p:spPr>
          <a:xfrm>
            <a:off x="7404528" y="2498841"/>
            <a:ext cx="410896" cy="410896"/>
          </a:xfrm>
          <a:prstGeom prst="round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050" b="1">
                <a:solidFill>
                  <a:schemeClr val="tx1"/>
                </a:solidFill>
                <a:latin typeface="游ゴシック" panose="020B0400000000000000" pitchFamily="50" charset="-128"/>
                <a:ea typeface="游ゴシック" panose="020B0400000000000000" pitchFamily="50" charset="-128"/>
              </a:rPr>
              <a:t>AP</a:t>
            </a:r>
            <a:endParaRPr lang="ja-JP" altLang="en-US" sz="1050" b="1">
              <a:solidFill>
                <a:schemeClr val="tx1"/>
              </a:solidFill>
              <a:latin typeface="游ゴシック" panose="020B0400000000000000" pitchFamily="50" charset="-128"/>
              <a:ea typeface="游ゴシック" panose="020B0400000000000000" pitchFamily="50" charset="-128"/>
            </a:endParaRPr>
          </a:p>
        </p:txBody>
      </p:sp>
      <p:sp>
        <p:nvSpPr>
          <p:cNvPr id="30" name="四角形: 角を丸くする 18">
            <a:extLst>
              <a:ext uri="{FF2B5EF4-FFF2-40B4-BE49-F238E27FC236}">
                <a16:creationId xmlns:a16="http://schemas.microsoft.com/office/drawing/2014/main" id="{F7B6CBF9-2DB1-47D4-97D3-834418352BC5}"/>
              </a:ext>
            </a:extLst>
          </p:cNvPr>
          <p:cNvSpPr/>
          <p:nvPr/>
        </p:nvSpPr>
        <p:spPr>
          <a:xfrm>
            <a:off x="7898658" y="2498841"/>
            <a:ext cx="410896" cy="410896"/>
          </a:xfrm>
          <a:prstGeom prst="round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050" b="1" dirty="0">
                <a:solidFill>
                  <a:schemeClr val="tx1"/>
                </a:solidFill>
                <a:latin typeface="游ゴシック" panose="020B0400000000000000" pitchFamily="50" charset="-128"/>
                <a:ea typeface="游ゴシック" panose="020B0400000000000000" pitchFamily="50" charset="-128"/>
              </a:rPr>
              <a:t>AP</a:t>
            </a:r>
            <a:endParaRPr lang="ja-JP" altLang="en-US" sz="1050" b="1" dirty="0">
              <a:solidFill>
                <a:schemeClr val="tx1"/>
              </a:solidFill>
              <a:latin typeface="游ゴシック" panose="020B0400000000000000" pitchFamily="50" charset="-128"/>
              <a:ea typeface="游ゴシック" panose="020B0400000000000000" pitchFamily="50" charset="-128"/>
            </a:endParaRPr>
          </a:p>
        </p:txBody>
      </p:sp>
      <p:sp>
        <p:nvSpPr>
          <p:cNvPr id="32" name="四角形: 角を丸くする 18">
            <a:extLst>
              <a:ext uri="{FF2B5EF4-FFF2-40B4-BE49-F238E27FC236}">
                <a16:creationId xmlns:a16="http://schemas.microsoft.com/office/drawing/2014/main" id="{F7B6CBF9-2DB1-47D4-97D3-834418352BC5}"/>
              </a:ext>
            </a:extLst>
          </p:cNvPr>
          <p:cNvSpPr/>
          <p:nvPr/>
        </p:nvSpPr>
        <p:spPr>
          <a:xfrm>
            <a:off x="8413694" y="2498841"/>
            <a:ext cx="410896" cy="410896"/>
          </a:xfrm>
          <a:prstGeom prst="round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050" b="1">
                <a:solidFill>
                  <a:schemeClr val="tx1"/>
                </a:solidFill>
                <a:latin typeface="游ゴシック" panose="020B0400000000000000" pitchFamily="50" charset="-128"/>
                <a:ea typeface="游ゴシック" panose="020B0400000000000000" pitchFamily="50" charset="-128"/>
              </a:rPr>
              <a:t>AP</a:t>
            </a:r>
            <a:endParaRPr lang="ja-JP" altLang="en-US" sz="1050" b="1">
              <a:solidFill>
                <a:schemeClr val="tx1"/>
              </a:solidFill>
              <a:latin typeface="游ゴシック" panose="020B0400000000000000" pitchFamily="50" charset="-128"/>
              <a:ea typeface="游ゴシック" panose="020B0400000000000000" pitchFamily="50" charset="-128"/>
            </a:endParaRPr>
          </a:p>
        </p:txBody>
      </p:sp>
      <p:sp>
        <p:nvSpPr>
          <p:cNvPr id="34" name="四角形: 角を丸くする 18">
            <a:extLst>
              <a:ext uri="{FF2B5EF4-FFF2-40B4-BE49-F238E27FC236}">
                <a16:creationId xmlns:a16="http://schemas.microsoft.com/office/drawing/2014/main" id="{F7B6CBF9-2DB1-47D4-97D3-834418352BC5}"/>
              </a:ext>
            </a:extLst>
          </p:cNvPr>
          <p:cNvSpPr/>
          <p:nvPr/>
        </p:nvSpPr>
        <p:spPr>
          <a:xfrm>
            <a:off x="6889492" y="3053089"/>
            <a:ext cx="410896" cy="410896"/>
          </a:xfrm>
          <a:prstGeom prst="round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050" b="1" dirty="0">
                <a:solidFill>
                  <a:schemeClr val="tx1"/>
                </a:solidFill>
                <a:latin typeface="游ゴシック" panose="020B0400000000000000" pitchFamily="50" charset="-128"/>
                <a:ea typeface="游ゴシック" panose="020B0400000000000000" pitchFamily="50" charset="-128"/>
              </a:rPr>
              <a:t>AP</a:t>
            </a:r>
            <a:endParaRPr lang="ja-JP" altLang="en-US" sz="1050" b="1" dirty="0">
              <a:solidFill>
                <a:schemeClr val="tx1"/>
              </a:solidFill>
              <a:latin typeface="游ゴシック" panose="020B0400000000000000" pitchFamily="50" charset="-128"/>
              <a:ea typeface="游ゴシック" panose="020B0400000000000000" pitchFamily="50" charset="-128"/>
            </a:endParaRPr>
          </a:p>
        </p:txBody>
      </p:sp>
      <p:sp>
        <p:nvSpPr>
          <p:cNvPr id="35" name="四角形: 角を丸くする 18">
            <a:extLst>
              <a:ext uri="{FF2B5EF4-FFF2-40B4-BE49-F238E27FC236}">
                <a16:creationId xmlns:a16="http://schemas.microsoft.com/office/drawing/2014/main" id="{F7B6CBF9-2DB1-47D4-97D3-834418352BC5}"/>
              </a:ext>
            </a:extLst>
          </p:cNvPr>
          <p:cNvSpPr/>
          <p:nvPr/>
        </p:nvSpPr>
        <p:spPr>
          <a:xfrm>
            <a:off x="7404528" y="3053089"/>
            <a:ext cx="410896" cy="410896"/>
          </a:xfrm>
          <a:prstGeom prst="round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050" b="1">
                <a:solidFill>
                  <a:schemeClr val="tx1"/>
                </a:solidFill>
                <a:latin typeface="游ゴシック" panose="020B0400000000000000" pitchFamily="50" charset="-128"/>
                <a:ea typeface="游ゴシック" panose="020B0400000000000000" pitchFamily="50" charset="-128"/>
              </a:rPr>
              <a:t>AP</a:t>
            </a:r>
            <a:endParaRPr lang="ja-JP" altLang="en-US" sz="1050" b="1">
              <a:solidFill>
                <a:schemeClr val="tx1"/>
              </a:solidFill>
              <a:latin typeface="游ゴシック" panose="020B0400000000000000" pitchFamily="50" charset="-128"/>
              <a:ea typeface="游ゴシック" panose="020B0400000000000000" pitchFamily="50" charset="-128"/>
            </a:endParaRPr>
          </a:p>
        </p:txBody>
      </p:sp>
      <p:sp>
        <p:nvSpPr>
          <p:cNvPr id="36" name="四角形: 角を丸くする 18">
            <a:extLst>
              <a:ext uri="{FF2B5EF4-FFF2-40B4-BE49-F238E27FC236}">
                <a16:creationId xmlns:a16="http://schemas.microsoft.com/office/drawing/2014/main" id="{F7B6CBF9-2DB1-47D4-97D3-834418352BC5}"/>
              </a:ext>
            </a:extLst>
          </p:cNvPr>
          <p:cNvSpPr/>
          <p:nvPr/>
        </p:nvSpPr>
        <p:spPr>
          <a:xfrm>
            <a:off x="7898658" y="3053089"/>
            <a:ext cx="410896" cy="410896"/>
          </a:xfrm>
          <a:prstGeom prst="round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050" b="1" dirty="0">
                <a:solidFill>
                  <a:schemeClr val="tx1"/>
                </a:solidFill>
                <a:latin typeface="游ゴシック" panose="020B0400000000000000" pitchFamily="50" charset="-128"/>
                <a:ea typeface="游ゴシック" panose="020B0400000000000000" pitchFamily="50" charset="-128"/>
              </a:rPr>
              <a:t>AP</a:t>
            </a:r>
            <a:endParaRPr lang="ja-JP" altLang="en-US" sz="1050" b="1" dirty="0">
              <a:solidFill>
                <a:schemeClr val="tx1"/>
              </a:solidFill>
              <a:latin typeface="游ゴシック" panose="020B0400000000000000" pitchFamily="50" charset="-128"/>
              <a:ea typeface="游ゴシック" panose="020B0400000000000000" pitchFamily="50" charset="-128"/>
            </a:endParaRPr>
          </a:p>
        </p:txBody>
      </p:sp>
      <p:sp>
        <p:nvSpPr>
          <p:cNvPr id="37" name="四角形: 角を丸くする 18">
            <a:extLst>
              <a:ext uri="{FF2B5EF4-FFF2-40B4-BE49-F238E27FC236}">
                <a16:creationId xmlns:a16="http://schemas.microsoft.com/office/drawing/2014/main" id="{F7B6CBF9-2DB1-47D4-97D3-834418352BC5}"/>
              </a:ext>
            </a:extLst>
          </p:cNvPr>
          <p:cNvSpPr/>
          <p:nvPr/>
        </p:nvSpPr>
        <p:spPr>
          <a:xfrm>
            <a:off x="8413694" y="3053089"/>
            <a:ext cx="410896" cy="410896"/>
          </a:xfrm>
          <a:prstGeom prst="round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050" b="1">
                <a:solidFill>
                  <a:schemeClr val="tx1"/>
                </a:solidFill>
                <a:latin typeface="游ゴシック" panose="020B0400000000000000" pitchFamily="50" charset="-128"/>
                <a:ea typeface="游ゴシック" panose="020B0400000000000000" pitchFamily="50" charset="-128"/>
              </a:rPr>
              <a:t>AP</a:t>
            </a:r>
            <a:endParaRPr lang="ja-JP" altLang="en-US" sz="1050" b="1">
              <a:solidFill>
                <a:schemeClr val="tx1"/>
              </a:solidFill>
              <a:latin typeface="游ゴシック" panose="020B0400000000000000" pitchFamily="50" charset="-128"/>
              <a:ea typeface="游ゴシック" panose="020B0400000000000000" pitchFamily="50" charset="-128"/>
            </a:endParaRPr>
          </a:p>
        </p:txBody>
      </p:sp>
      <p:sp>
        <p:nvSpPr>
          <p:cNvPr id="39" name="四角形: 角を丸くする 18">
            <a:extLst>
              <a:ext uri="{FF2B5EF4-FFF2-40B4-BE49-F238E27FC236}">
                <a16:creationId xmlns:a16="http://schemas.microsoft.com/office/drawing/2014/main" id="{F7B6CBF9-2DB1-47D4-97D3-834418352BC5}"/>
              </a:ext>
            </a:extLst>
          </p:cNvPr>
          <p:cNvSpPr/>
          <p:nvPr/>
        </p:nvSpPr>
        <p:spPr>
          <a:xfrm>
            <a:off x="6889492" y="3607337"/>
            <a:ext cx="410896" cy="410896"/>
          </a:xfrm>
          <a:prstGeom prst="round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050" b="1" dirty="0">
                <a:solidFill>
                  <a:schemeClr val="tx1"/>
                </a:solidFill>
                <a:latin typeface="游ゴシック" panose="020B0400000000000000" pitchFamily="50" charset="-128"/>
                <a:ea typeface="游ゴシック" panose="020B0400000000000000" pitchFamily="50" charset="-128"/>
              </a:rPr>
              <a:t>AP</a:t>
            </a:r>
            <a:endParaRPr lang="ja-JP" altLang="en-US" sz="1050" b="1" dirty="0">
              <a:solidFill>
                <a:schemeClr val="tx1"/>
              </a:solidFill>
              <a:latin typeface="游ゴシック" panose="020B0400000000000000" pitchFamily="50" charset="-128"/>
              <a:ea typeface="游ゴシック" panose="020B0400000000000000" pitchFamily="50" charset="-128"/>
            </a:endParaRPr>
          </a:p>
        </p:txBody>
      </p:sp>
      <p:sp>
        <p:nvSpPr>
          <p:cNvPr id="40" name="四角形: 角を丸くする 18">
            <a:extLst>
              <a:ext uri="{FF2B5EF4-FFF2-40B4-BE49-F238E27FC236}">
                <a16:creationId xmlns:a16="http://schemas.microsoft.com/office/drawing/2014/main" id="{F7B6CBF9-2DB1-47D4-97D3-834418352BC5}"/>
              </a:ext>
            </a:extLst>
          </p:cNvPr>
          <p:cNvSpPr/>
          <p:nvPr/>
        </p:nvSpPr>
        <p:spPr>
          <a:xfrm>
            <a:off x="7404528" y="3607337"/>
            <a:ext cx="410896" cy="410896"/>
          </a:xfrm>
          <a:prstGeom prst="round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050" b="1">
                <a:solidFill>
                  <a:schemeClr val="tx1"/>
                </a:solidFill>
                <a:latin typeface="游ゴシック" panose="020B0400000000000000" pitchFamily="50" charset="-128"/>
                <a:ea typeface="游ゴシック" panose="020B0400000000000000" pitchFamily="50" charset="-128"/>
              </a:rPr>
              <a:t>AP</a:t>
            </a:r>
            <a:endParaRPr lang="ja-JP" altLang="en-US" sz="1050" b="1">
              <a:solidFill>
                <a:schemeClr val="tx1"/>
              </a:solidFill>
              <a:latin typeface="游ゴシック" panose="020B0400000000000000" pitchFamily="50" charset="-128"/>
              <a:ea typeface="游ゴシック" panose="020B0400000000000000" pitchFamily="50" charset="-128"/>
            </a:endParaRPr>
          </a:p>
        </p:txBody>
      </p:sp>
      <p:sp>
        <p:nvSpPr>
          <p:cNvPr id="41" name="四角形: 角を丸くする 18">
            <a:extLst>
              <a:ext uri="{FF2B5EF4-FFF2-40B4-BE49-F238E27FC236}">
                <a16:creationId xmlns:a16="http://schemas.microsoft.com/office/drawing/2014/main" id="{F7B6CBF9-2DB1-47D4-97D3-834418352BC5}"/>
              </a:ext>
            </a:extLst>
          </p:cNvPr>
          <p:cNvSpPr/>
          <p:nvPr/>
        </p:nvSpPr>
        <p:spPr>
          <a:xfrm>
            <a:off x="7898658" y="3607337"/>
            <a:ext cx="410896" cy="410896"/>
          </a:xfrm>
          <a:prstGeom prst="round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050" b="1" dirty="0">
                <a:solidFill>
                  <a:schemeClr val="tx1"/>
                </a:solidFill>
                <a:latin typeface="游ゴシック" panose="020B0400000000000000" pitchFamily="50" charset="-128"/>
                <a:ea typeface="游ゴシック" panose="020B0400000000000000" pitchFamily="50" charset="-128"/>
              </a:rPr>
              <a:t>AP</a:t>
            </a:r>
            <a:endParaRPr lang="ja-JP" altLang="en-US" sz="1050" b="1" dirty="0">
              <a:solidFill>
                <a:schemeClr val="tx1"/>
              </a:solidFill>
              <a:latin typeface="游ゴシック" panose="020B0400000000000000" pitchFamily="50" charset="-128"/>
              <a:ea typeface="游ゴシック" panose="020B0400000000000000" pitchFamily="50" charset="-128"/>
            </a:endParaRPr>
          </a:p>
        </p:txBody>
      </p:sp>
      <p:sp>
        <p:nvSpPr>
          <p:cNvPr id="44" name="四角形: 角を丸くする 18">
            <a:extLst>
              <a:ext uri="{FF2B5EF4-FFF2-40B4-BE49-F238E27FC236}">
                <a16:creationId xmlns:a16="http://schemas.microsoft.com/office/drawing/2014/main" id="{F7B6CBF9-2DB1-47D4-97D3-834418352BC5}"/>
              </a:ext>
            </a:extLst>
          </p:cNvPr>
          <p:cNvSpPr/>
          <p:nvPr/>
        </p:nvSpPr>
        <p:spPr>
          <a:xfrm>
            <a:off x="8413694" y="3607337"/>
            <a:ext cx="410896" cy="410896"/>
          </a:xfrm>
          <a:prstGeom prst="round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050" b="1">
                <a:solidFill>
                  <a:schemeClr val="tx1"/>
                </a:solidFill>
                <a:latin typeface="游ゴシック" panose="020B0400000000000000" pitchFamily="50" charset="-128"/>
                <a:ea typeface="游ゴシック" panose="020B0400000000000000" pitchFamily="50" charset="-128"/>
              </a:rPr>
              <a:t>AP</a:t>
            </a:r>
            <a:endParaRPr lang="ja-JP" altLang="en-US" sz="1050" b="1">
              <a:solidFill>
                <a:schemeClr val="tx1"/>
              </a:solidFill>
              <a:latin typeface="游ゴシック" panose="020B0400000000000000" pitchFamily="50" charset="-128"/>
              <a:ea typeface="游ゴシック" panose="020B0400000000000000" pitchFamily="50" charset="-128"/>
            </a:endParaRPr>
          </a:p>
        </p:txBody>
      </p:sp>
      <p:sp>
        <p:nvSpPr>
          <p:cNvPr id="58" name="テキスト ボックス 57">
            <a:extLst>
              <a:ext uri="{FF2B5EF4-FFF2-40B4-BE49-F238E27FC236}">
                <a16:creationId xmlns:a16="http://schemas.microsoft.com/office/drawing/2014/main" id="{6520F513-D5BD-48EC-BAE0-10CC355D19DA}"/>
              </a:ext>
            </a:extLst>
          </p:cNvPr>
          <p:cNvSpPr txBox="1"/>
          <p:nvPr/>
        </p:nvSpPr>
        <p:spPr>
          <a:xfrm>
            <a:off x="6764588" y="4564278"/>
            <a:ext cx="2268141" cy="830997"/>
          </a:xfrm>
          <a:prstGeom prst="rect">
            <a:avLst/>
          </a:prstGeom>
          <a:noFill/>
        </p:spPr>
        <p:txBody>
          <a:bodyPr wrap="square" rtlCol="0">
            <a:spAutoFit/>
          </a:bodyPr>
          <a:lstStyle/>
          <a:p>
            <a:r>
              <a:rPr lang="ja-JP" altLang="en-US" sz="1600" b="1" dirty="0">
                <a:solidFill>
                  <a:schemeClr val="bg1"/>
                </a:solidFill>
                <a:latin typeface="+mn-ea"/>
              </a:rPr>
              <a:t>携帯がアプリだらけで、</a:t>
            </a:r>
            <a:endParaRPr lang="en-US" altLang="ja-JP" sz="1600" b="1" dirty="0">
              <a:solidFill>
                <a:schemeClr val="bg1"/>
              </a:solidFill>
              <a:latin typeface="+mn-ea"/>
            </a:endParaRPr>
          </a:p>
          <a:p>
            <a:r>
              <a:rPr lang="ja-JP" altLang="en-US" sz="1600" b="1" dirty="0">
                <a:solidFill>
                  <a:schemeClr val="bg1"/>
                </a:solidFill>
                <a:latin typeface="+mn-ea"/>
              </a:rPr>
              <a:t>何を選んだらいいのか</a:t>
            </a:r>
            <a:endParaRPr lang="en-US" altLang="ja-JP" sz="1600" b="1" dirty="0">
              <a:solidFill>
                <a:schemeClr val="bg1"/>
              </a:solidFill>
              <a:latin typeface="+mn-ea"/>
            </a:endParaRPr>
          </a:p>
          <a:p>
            <a:r>
              <a:rPr lang="ja-JP" altLang="en-US" sz="1600" b="1" dirty="0">
                <a:solidFill>
                  <a:schemeClr val="bg1"/>
                </a:solidFill>
                <a:latin typeface="+mn-ea"/>
              </a:rPr>
              <a:t>分からない！課題に</a:t>
            </a:r>
          </a:p>
        </p:txBody>
      </p:sp>
      <p:grpSp>
        <p:nvGrpSpPr>
          <p:cNvPr id="45" name="グループ化 44"/>
          <p:cNvGrpSpPr/>
          <p:nvPr/>
        </p:nvGrpSpPr>
        <p:grpSpPr>
          <a:xfrm>
            <a:off x="1120109" y="6329578"/>
            <a:ext cx="3966928" cy="425352"/>
            <a:chOff x="431722" y="5498796"/>
            <a:chExt cx="3966928" cy="425352"/>
          </a:xfrm>
        </p:grpSpPr>
        <p:sp>
          <p:nvSpPr>
            <p:cNvPr id="47" name="角丸四角形 46"/>
            <p:cNvSpPr/>
            <p:nvPr/>
          </p:nvSpPr>
          <p:spPr>
            <a:xfrm>
              <a:off x="431722" y="5498796"/>
              <a:ext cx="3966928" cy="425352"/>
            </a:xfrm>
            <a:prstGeom prst="roundRect">
              <a:avLst>
                <a:gd name="adj" fmla="val 50000"/>
              </a:avLst>
            </a:prstGeom>
            <a:solidFill>
              <a:srgbClr val="FF0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9" name="正方形/長方形 48"/>
            <p:cNvSpPr/>
            <p:nvPr/>
          </p:nvSpPr>
          <p:spPr>
            <a:xfrm>
              <a:off x="1064473" y="5523975"/>
              <a:ext cx="2743060" cy="400110"/>
            </a:xfrm>
            <a:prstGeom prst="rect">
              <a:avLst/>
            </a:prstGeom>
          </p:spPr>
          <p:txBody>
            <a:bodyPr wrap="none">
              <a:spAutoFit/>
            </a:bodyPr>
            <a:lstStyle/>
            <a:p>
              <a:pPr lvl="0" algn="ctr"/>
              <a:r>
                <a:rPr lang="en-US" altLang="ja-JP" sz="2000" b="1" dirty="0">
                  <a:solidFill>
                    <a:schemeClr val="bg1"/>
                  </a:solidFill>
                  <a:latin typeface="+mn-ea"/>
                </a:rPr>
                <a:t>IT</a:t>
              </a:r>
              <a:r>
                <a:rPr lang="ja-JP" altLang="en-US" sz="2000" b="1" dirty="0">
                  <a:solidFill>
                    <a:schemeClr val="bg1"/>
                  </a:solidFill>
                  <a:latin typeface="+mn-ea"/>
                </a:rPr>
                <a:t>基盤がとっても重要</a:t>
              </a:r>
            </a:p>
          </p:txBody>
        </p:sp>
      </p:grpSp>
      <p:sp>
        <p:nvSpPr>
          <p:cNvPr id="50" name="正方形/長方形 49"/>
          <p:cNvSpPr/>
          <p:nvPr/>
        </p:nvSpPr>
        <p:spPr>
          <a:xfrm>
            <a:off x="586041" y="1087503"/>
            <a:ext cx="45719" cy="3600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 name="テキスト ボックス 25">
            <a:extLst>
              <a:ext uri="{FF2B5EF4-FFF2-40B4-BE49-F238E27FC236}">
                <a16:creationId xmlns:a16="http://schemas.microsoft.com/office/drawing/2014/main" id="{0B5A9396-0AF1-4895-9CFA-D6653483D7EC}"/>
              </a:ext>
            </a:extLst>
          </p:cNvPr>
          <p:cNvSpPr txBox="1"/>
          <p:nvPr/>
        </p:nvSpPr>
        <p:spPr>
          <a:xfrm>
            <a:off x="1449092" y="61994"/>
            <a:ext cx="3416320" cy="369332"/>
          </a:xfrm>
          <a:prstGeom prst="rect">
            <a:avLst/>
          </a:prstGeom>
          <a:noFill/>
        </p:spPr>
        <p:txBody>
          <a:bodyPr wrap="none" rtlCol="0">
            <a:spAutoFit/>
          </a:bodyPr>
          <a:lstStyle/>
          <a:p>
            <a:r>
              <a:rPr kumimoji="1" lang="en-US" altLang="ja-JP" dirty="0">
                <a:solidFill>
                  <a:schemeClr val="bg1"/>
                </a:solidFill>
              </a:rPr>
              <a:t>SI</a:t>
            </a:r>
            <a:r>
              <a:rPr kumimoji="1" lang="ja-JP" altLang="en-US" dirty="0">
                <a:solidFill>
                  <a:schemeClr val="bg1"/>
                </a:solidFill>
              </a:rPr>
              <a:t>（</a:t>
            </a:r>
            <a:r>
              <a:rPr kumimoji="1" lang="en-US" altLang="ja-JP" dirty="0">
                <a:solidFill>
                  <a:schemeClr val="bg1"/>
                </a:solidFill>
              </a:rPr>
              <a:t>OSPF</a:t>
            </a:r>
            <a:r>
              <a:rPr kumimoji="1" lang="ja-JP" altLang="en-US" dirty="0">
                <a:solidFill>
                  <a:schemeClr val="bg1"/>
                </a:solidFill>
              </a:rPr>
              <a:t>での江川の説明利用）</a:t>
            </a:r>
          </a:p>
        </p:txBody>
      </p:sp>
      <p:pic>
        <p:nvPicPr>
          <p:cNvPr id="28" name="図 27">
            <a:extLst>
              <a:ext uri="{FF2B5EF4-FFF2-40B4-BE49-F238E27FC236}">
                <a16:creationId xmlns:a16="http://schemas.microsoft.com/office/drawing/2014/main" id="{06AB2833-4AEA-4552-8717-6BE138136888}"/>
              </a:ext>
            </a:extLst>
          </p:cNvPr>
          <p:cNvPicPr>
            <a:picLocks noChangeAspect="1"/>
          </p:cNvPicPr>
          <p:nvPr/>
        </p:nvPicPr>
        <p:blipFill rotWithShape="1">
          <a:blip r:embed="rId7">
            <a:extLst>
              <a:ext uri="{28A0092B-C50C-407E-A947-70E740481C1C}">
                <a14:useLocalDpi xmlns:a14="http://schemas.microsoft.com/office/drawing/2010/main" val="0"/>
              </a:ext>
            </a:extLst>
          </a:blip>
          <a:srcRect/>
          <a:stretch/>
        </p:blipFill>
        <p:spPr>
          <a:xfrm>
            <a:off x="9860108" y="1330220"/>
            <a:ext cx="2018903" cy="5442096"/>
          </a:xfrm>
          <a:prstGeom prst="rect">
            <a:avLst/>
          </a:prstGeom>
        </p:spPr>
      </p:pic>
      <p:sp>
        <p:nvSpPr>
          <p:cNvPr id="31" name="矢印: 下 43">
            <a:extLst>
              <a:ext uri="{FF2B5EF4-FFF2-40B4-BE49-F238E27FC236}">
                <a16:creationId xmlns:a16="http://schemas.microsoft.com/office/drawing/2014/main" id="{64A672B9-3CE5-4D12-974C-F713FE36E2BD}"/>
              </a:ext>
            </a:extLst>
          </p:cNvPr>
          <p:cNvSpPr/>
          <p:nvPr/>
        </p:nvSpPr>
        <p:spPr>
          <a:xfrm rot="16200000">
            <a:off x="9159915" y="3484038"/>
            <a:ext cx="720245" cy="680141"/>
          </a:xfrm>
          <a:prstGeom prst="downArrow">
            <a:avLst>
              <a:gd name="adj1" fmla="val 50000"/>
              <a:gd name="adj2" fmla="val 59769"/>
            </a:avLst>
          </a:prstGeom>
          <a:solidFill>
            <a:srgbClr val="FF0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a:p>
        </p:txBody>
      </p:sp>
      <p:sp>
        <p:nvSpPr>
          <p:cNvPr id="4" name="テキスト ボックス 3">
            <a:extLst>
              <a:ext uri="{FF2B5EF4-FFF2-40B4-BE49-F238E27FC236}">
                <a16:creationId xmlns:a16="http://schemas.microsoft.com/office/drawing/2014/main" id="{40DA81E2-2459-4A27-8B8B-1E53547A9EB6}"/>
              </a:ext>
            </a:extLst>
          </p:cNvPr>
          <p:cNvSpPr txBox="1"/>
          <p:nvPr/>
        </p:nvSpPr>
        <p:spPr>
          <a:xfrm>
            <a:off x="9937630" y="949941"/>
            <a:ext cx="1800493" cy="369332"/>
          </a:xfrm>
          <a:prstGeom prst="rect">
            <a:avLst/>
          </a:prstGeom>
          <a:noFill/>
        </p:spPr>
        <p:txBody>
          <a:bodyPr wrap="none" rtlCol="0">
            <a:spAutoFit/>
          </a:bodyPr>
          <a:lstStyle/>
          <a:p>
            <a:r>
              <a:rPr kumimoji="1" lang="en-US" altLang="ja-JP" dirty="0"/>
              <a:t>UAX-Link</a:t>
            </a:r>
            <a:r>
              <a:rPr kumimoji="1" lang="ja-JP" altLang="en-US" dirty="0"/>
              <a:t>で対応</a:t>
            </a:r>
          </a:p>
        </p:txBody>
      </p:sp>
    </p:spTree>
    <p:extLst>
      <p:ext uri="{BB962C8B-B14F-4D97-AF65-F5344CB8AC3E}">
        <p14:creationId xmlns:p14="http://schemas.microsoft.com/office/powerpoint/2010/main" val="74771172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B3354DB2-181F-426C-BFB8-DA9DD240B07D}"/>
              </a:ext>
            </a:extLst>
          </p:cNvPr>
          <p:cNvPicPr>
            <a:picLocks noChangeAspect="1"/>
          </p:cNvPicPr>
          <p:nvPr/>
        </p:nvPicPr>
        <p:blipFill>
          <a:blip r:embed="rId2"/>
          <a:stretch>
            <a:fillRect/>
          </a:stretch>
        </p:blipFill>
        <p:spPr>
          <a:xfrm>
            <a:off x="809380" y="1544128"/>
            <a:ext cx="10573239" cy="4104905"/>
          </a:xfrm>
          <a:prstGeom prst="rect">
            <a:avLst/>
          </a:prstGeom>
        </p:spPr>
      </p:pic>
      <p:sp>
        <p:nvSpPr>
          <p:cNvPr id="4" name="テキスト ボックス 3">
            <a:extLst>
              <a:ext uri="{FF2B5EF4-FFF2-40B4-BE49-F238E27FC236}">
                <a16:creationId xmlns:a16="http://schemas.microsoft.com/office/drawing/2014/main" id="{553B7AE7-C462-44AC-9694-DE077ACB7B14}"/>
              </a:ext>
            </a:extLst>
          </p:cNvPr>
          <p:cNvSpPr txBox="1"/>
          <p:nvPr/>
        </p:nvSpPr>
        <p:spPr>
          <a:xfrm>
            <a:off x="1449092" y="61994"/>
            <a:ext cx="2031325" cy="369332"/>
          </a:xfrm>
          <a:prstGeom prst="rect">
            <a:avLst/>
          </a:prstGeom>
          <a:noFill/>
        </p:spPr>
        <p:txBody>
          <a:bodyPr wrap="none" rtlCol="0">
            <a:spAutoFit/>
          </a:bodyPr>
          <a:lstStyle/>
          <a:p>
            <a:r>
              <a:rPr kumimoji="1" lang="ja-JP" altLang="en-US" dirty="0">
                <a:solidFill>
                  <a:schemeClr val="bg1"/>
                </a:solidFill>
              </a:rPr>
              <a:t>他自治体への展開</a:t>
            </a:r>
          </a:p>
        </p:txBody>
      </p:sp>
      <p:sp>
        <p:nvSpPr>
          <p:cNvPr id="5" name="テキスト ボックス 4">
            <a:extLst>
              <a:ext uri="{FF2B5EF4-FFF2-40B4-BE49-F238E27FC236}">
                <a16:creationId xmlns:a16="http://schemas.microsoft.com/office/drawing/2014/main" id="{A310B885-00C9-490F-ADBF-1E95CE9A0E93}"/>
              </a:ext>
            </a:extLst>
          </p:cNvPr>
          <p:cNvSpPr txBox="1"/>
          <p:nvPr/>
        </p:nvSpPr>
        <p:spPr>
          <a:xfrm>
            <a:off x="285988" y="664561"/>
            <a:ext cx="8159272" cy="677108"/>
          </a:xfrm>
          <a:prstGeom prst="rect">
            <a:avLst/>
          </a:prstGeom>
          <a:noFill/>
        </p:spPr>
        <p:txBody>
          <a:bodyPr wrap="square" rtlCol="0">
            <a:spAutoFit/>
          </a:bodyPr>
          <a:lstStyle/>
          <a:p>
            <a:r>
              <a:rPr kumimoji="1" lang="ja-JP" altLang="en-US" sz="2000" b="1" dirty="0"/>
              <a:t>自治体の課題表と対象人口整理</a:t>
            </a:r>
            <a:endParaRPr kumimoji="1" lang="en-US" altLang="ja-JP" sz="2000" b="1" dirty="0"/>
          </a:p>
          <a:p>
            <a:r>
              <a:rPr kumimoji="1" lang="ja-JP" altLang="en-US" dirty="0"/>
              <a:t>大阪府は</a:t>
            </a:r>
            <a:r>
              <a:rPr kumimoji="1" lang="en-US" altLang="ja-JP" dirty="0"/>
              <a:t>OSPF</a:t>
            </a:r>
            <a:r>
              <a:rPr kumimoji="1" lang="ja-JP" altLang="en-US" dirty="0"/>
              <a:t>からのデータを活用してます。</a:t>
            </a:r>
          </a:p>
        </p:txBody>
      </p:sp>
      <p:sp>
        <p:nvSpPr>
          <p:cNvPr id="6" name="テキスト ボックス 5">
            <a:extLst>
              <a:ext uri="{FF2B5EF4-FFF2-40B4-BE49-F238E27FC236}">
                <a16:creationId xmlns:a16="http://schemas.microsoft.com/office/drawing/2014/main" id="{7049969B-3060-47D1-83C2-7AD6F66B5F0C}"/>
              </a:ext>
            </a:extLst>
          </p:cNvPr>
          <p:cNvSpPr txBox="1"/>
          <p:nvPr/>
        </p:nvSpPr>
        <p:spPr>
          <a:xfrm>
            <a:off x="1086929" y="5931829"/>
            <a:ext cx="4493538" cy="523220"/>
          </a:xfrm>
          <a:prstGeom prst="rect">
            <a:avLst/>
          </a:prstGeom>
          <a:noFill/>
        </p:spPr>
        <p:txBody>
          <a:bodyPr wrap="none" rtlCol="0">
            <a:spAutoFit/>
          </a:bodyPr>
          <a:lstStyle/>
          <a:p>
            <a:r>
              <a:rPr kumimoji="1" lang="ja-JP" altLang="en-US" sz="2800" dirty="0"/>
              <a:t>他自治体も整理方法は同じ</a:t>
            </a:r>
          </a:p>
        </p:txBody>
      </p:sp>
    </p:spTree>
    <p:extLst>
      <p:ext uri="{BB962C8B-B14F-4D97-AF65-F5344CB8AC3E}">
        <p14:creationId xmlns:p14="http://schemas.microsoft.com/office/powerpoint/2010/main" val="326434021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9BFEDE0C-9851-4FB3-965E-20A85129B5CF}"/>
              </a:ext>
            </a:extLst>
          </p:cNvPr>
          <p:cNvSpPr txBox="1"/>
          <p:nvPr/>
        </p:nvSpPr>
        <p:spPr>
          <a:xfrm>
            <a:off x="1472011" y="61472"/>
            <a:ext cx="6094476" cy="369332"/>
          </a:xfrm>
          <a:prstGeom prst="rect">
            <a:avLst/>
          </a:prstGeom>
          <a:noFill/>
        </p:spPr>
        <p:txBody>
          <a:bodyPr wrap="square">
            <a:spAutoFit/>
          </a:bodyPr>
          <a:lstStyle/>
          <a:p>
            <a:r>
              <a:rPr lang="ja-JP" altLang="en-US" dirty="0">
                <a:solidFill>
                  <a:schemeClr val="bg1"/>
                </a:solidFill>
              </a:rPr>
              <a:t>スマホ教室</a:t>
            </a:r>
          </a:p>
        </p:txBody>
      </p:sp>
      <p:sp>
        <p:nvSpPr>
          <p:cNvPr id="3" name="テキスト ボックス 2">
            <a:extLst>
              <a:ext uri="{FF2B5EF4-FFF2-40B4-BE49-F238E27FC236}">
                <a16:creationId xmlns:a16="http://schemas.microsoft.com/office/drawing/2014/main" id="{AEF83559-1E15-4F04-86D1-74456B3D7442}"/>
              </a:ext>
            </a:extLst>
          </p:cNvPr>
          <p:cNvSpPr txBox="1"/>
          <p:nvPr/>
        </p:nvSpPr>
        <p:spPr>
          <a:xfrm>
            <a:off x="144746" y="613168"/>
            <a:ext cx="10225876" cy="646331"/>
          </a:xfrm>
          <a:prstGeom prst="rect">
            <a:avLst/>
          </a:prstGeom>
          <a:noFill/>
        </p:spPr>
        <p:txBody>
          <a:bodyPr wrap="none" rtlCol="0">
            <a:spAutoFit/>
          </a:bodyPr>
          <a:lstStyle/>
          <a:p>
            <a:r>
              <a:rPr kumimoji="1" lang="ja-JP" altLang="en-US" dirty="0"/>
              <a:t>参加人数</a:t>
            </a:r>
            <a:r>
              <a:rPr kumimoji="1" lang="en-US" altLang="ja-JP" dirty="0"/>
              <a:t>119</a:t>
            </a:r>
            <a:r>
              <a:rPr kumimoji="1" lang="ja-JP" altLang="en-US" dirty="0"/>
              <a:t>名＋（確認中</a:t>
            </a:r>
            <a:r>
              <a:rPr kumimoji="1" lang="en-US" altLang="ja-JP" dirty="0"/>
              <a:t>4</a:t>
            </a:r>
            <a:r>
              <a:rPr kumimoji="1" lang="ja-JP" altLang="en-US" dirty="0"/>
              <a:t>人）＝</a:t>
            </a:r>
            <a:r>
              <a:rPr kumimoji="1" lang="en-US" altLang="ja-JP" dirty="0"/>
              <a:t>123</a:t>
            </a:r>
            <a:r>
              <a:rPr kumimoji="1" lang="ja-JP" altLang="en-US" dirty="0"/>
              <a:t>名＋</a:t>
            </a:r>
            <a:r>
              <a:rPr kumimoji="1" lang="en-US" altLang="ja-JP" dirty="0"/>
              <a:t>3</a:t>
            </a:r>
            <a:r>
              <a:rPr kumimoji="1" lang="ja-JP" altLang="en-US" dirty="0"/>
              <a:t>名＝</a:t>
            </a:r>
            <a:r>
              <a:rPr kumimoji="1" lang="en-US" altLang="ja-JP" dirty="0"/>
              <a:t>126</a:t>
            </a:r>
            <a:r>
              <a:rPr kumimoji="1" lang="ja-JP" altLang="en-US" dirty="0"/>
              <a:t>名→計算ミス：現在</a:t>
            </a:r>
            <a:r>
              <a:rPr kumimoji="1" lang="en-US" altLang="ja-JP" dirty="0"/>
              <a:t>86</a:t>
            </a:r>
            <a:r>
              <a:rPr kumimoji="1" lang="ja-JP" altLang="en-US" dirty="0"/>
              <a:t>名（改めて集計します）</a:t>
            </a:r>
            <a:br>
              <a:rPr kumimoji="1" lang="en-US" altLang="ja-JP" dirty="0"/>
            </a:br>
            <a:r>
              <a:rPr kumimoji="1" lang="ja-JP" altLang="en-US" dirty="0"/>
              <a:t>（</a:t>
            </a:r>
            <a:r>
              <a:rPr kumimoji="1" lang="en-US" altLang="ja-JP" dirty="0"/>
              <a:t>195</a:t>
            </a:r>
            <a:r>
              <a:rPr kumimoji="1" lang="ja-JP" altLang="en-US" dirty="0"/>
              <a:t>人枠）</a:t>
            </a:r>
          </a:p>
        </p:txBody>
      </p:sp>
      <p:pic>
        <p:nvPicPr>
          <p:cNvPr id="1026" name="Picture 2" descr="写真を開く">
            <a:extLst>
              <a:ext uri="{FF2B5EF4-FFF2-40B4-BE49-F238E27FC236}">
                <a16:creationId xmlns:a16="http://schemas.microsoft.com/office/drawing/2014/main" id="{0AF04DF3-1949-4FD3-9D6B-E4D92824A35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0188" y="1441864"/>
            <a:ext cx="3564611" cy="5046152"/>
          </a:xfrm>
          <a:prstGeom prst="rect">
            <a:avLst/>
          </a:prstGeom>
          <a:noFill/>
          <a:extLst>
            <a:ext uri="{909E8E84-426E-40DD-AFC4-6F175D3DCCD1}">
              <a14:hiddenFill xmlns:a14="http://schemas.microsoft.com/office/drawing/2010/main">
                <a:solidFill>
                  <a:srgbClr val="FFFFFF"/>
                </a:solidFill>
              </a14:hiddenFill>
            </a:ext>
          </a:extLst>
        </p:spPr>
      </p:pic>
      <p:sp>
        <p:nvSpPr>
          <p:cNvPr id="5" name="テキスト ボックス 4">
            <a:extLst>
              <a:ext uri="{FF2B5EF4-FFF2-40B4-BE49-F238E27FC236}">
                <a16:creationId xmlns:a16="http://schemas.microsoft.com/office/drawing/2014/main" id="{4636F2FF-219C-4864-BEBA-9C12FA80C0B1}"/>
              </a:ext>
            </a:extLst>
          </p:cNvPr>
          <p:cNvSpPr txBox="1"/>
          <p:nvPr/>
        </p:nvSpPr>
        <p:spPr>
          <a:xfrm>
            <a:off x="4301341" y="1351136"/>
            <a:ext cx="7802136" cy="2308324"/>
          </a:xfrm>
          <a:prstGeom prst="rect">
            <a:avLst/>
          </a:prstGeom>
          <a:noFill/>
        </p:spPr>
        <p:txBody>
          <a:bodyPr wrap="none" rtlCol="0">
            <a:spAutoFit/>
          </a:bodyPr>
          <a:lstStyle/>
          <a:p>
            <a:r>
              <a:rPr kumimoji="1" lang="ja-JP" altLang="en-US" b="1" dirty="0"/>
              <a:t>スマホ教室＋スマートシティ勉強会（アンケート）</a:t>
            </a:r>
            <a:endParaRPr kumimoji="1" lang="en-US" altLang="ja-JP" b="1" dirty="0"/>
          </a:p>
          <a:p>
            <a:endParaRPr kumimoji="1" lang="en-US" altLang="ja-JP" b="1" dirty="0"/>
          </a:p>
          <a:p>
            <a:r>
              <a:rPr kumimoji="1" lang="ja-JP" altLang="en-US" b="1" dirty="0"/>
              <a:t>　スマホ教室　</a:t>
            </a:r>
            <a:r>
              <a:rPr kumimoji="1" lang="en-US" altLang="ja-JP" b="1" dirty="0"/>
              <a:t>1</a:t>
            </a:r>
            <a:r>
              <a:rPr kumimoji="1" lang="ja-JP" altLang="en-US" b="1" dirty="0"/>
              <a:t>時間</a:t>
            </a:r>
            <a:br>
              <a:rPr kumimoji="1" lang="en-US" altLang="ja-JP" b="1" dirty="0"/>
            </a:br>
            <a:r>
              <a:rPr kumimoji="1" lang="ja-JP" altLang="en-US" b="1" dirty="0"/>
              <a:t>　スマートシティ勉強会　</a:t>
            </a:r>
            <a:r>
              <a:rPr kumimoji="1" lang="en-US" altLang="ja-JP" b="1" dirty="0"/>
              <a:t>1</a:t>
            </a:r>
            <a:r>
              <a:rPr kumimoji="1" lang="ja-JP" altLang="en-US" b="1" dirty="0"/>
              <a:t>時間</a:t>
            </a:r>
            <a:endParaRPr kumimoji="1" lang="en-US" altLang="ja-JP" b="1" dirty="0"/>
          </a:p>
          <a:p>
            <a:r>
              <a:rPr kumimoji="1" lang="ja-JP" altLang="en-US" b="1" dirty="0"/>
              <a:t>　　（企業プレゼン：　住民がサービスを興味もつ良い切っ掛けづくり）</a:t>
            </a:r>
            <a:endParaRPr kumimoji="1" lang="en-US" altLang="ja-JP" b="1" dirty="0"/>
          </a:p>
          <a:p>
            <a:endParaRPr kumimoji="1" lang="en-US" altLang="ja-JP" b="1" dirty="0"/>
          </a:p>
          <a:p>
            <a:endParaRPr kumimoji="1" lang="en-US" altLang="ja-JP" dirty="0"/>
          </a:p>
          <a:p>
            <a:r>
              <a:rPr kumimoji="1" lang="ja-JP" altLang="en-US" dirty="0"/>
              <a:t>　</a:t>
            </a:r>
          </a:p>
        </p:txBody>
      </p:sp>
      <p:pic>
        <p:nvPicPr>
          <p:cNvPr id="6" name="図 5">
            <a:extLst>
              <a:ext uri="{FF2B5EF4-FFF2-40B4-BE49-F238E27FC236}">
                <a16:creationId xmlns:a16="http://schemas.microsoft.com/office/drawing/2014/main" id="{0B414BE1-A470-4A32-8C45-329C306EE616}"/>
              </a:ext>
            </a:extLst>
          </p:cNvPr>
          <p:cNvPicPr>
            <a:picLocks noChangeAspect="1"/>
          </p:cNvPicPr>
          <p:nvPr/>
        </p:nvPicPr>
        <p:blipFill>
          <a:blip r:embed="rId3"/>
          <a:stretch>
            <a:fillRect/>
          </a:stretch>
        </p:blipFill>
        <p:spPr>
          <a:xfrm>
            <a:off x="4453007" y="3296547"/>
            <a:ext cx="3835666" cy="1730045"/>
          </a:xfrm>
          <a:prstGeom prst="rect">
            <a:avLst/>
          </a:prstGeom>
        </p:spPr>
      </p:pic>
      <p:sp>
        <p:nvSpPr>
          <p:cNvPr id="7" name="テキスト ボックス 6">
            <a:extLst>
              <a:ext uri="{FF2B5EF4-FFF2-40B4-BE49-F238E27FC236}">
                <a16:creationId xmlns:a16="http://schemas.microsoft.com/office/drawing/2014/main" id="{2284CC6B-398A-4995-80A5-749CCEC0DD93}"/>
              </a:ext>
            </a:extLst>
          </p:cNvPr>
          <p:cNvSpPr txBox="1"/>
          <p:nvPr/>
        </p:nvSpPr>
        <p:spPr>
          <a:xfrm>
            <a:off x="4373592" y="5137532"/>
            <a:ext cx="4801314" cy="369332"/>
          </a:xfrm>
          <a:prstGeom prst="rect">
            <a:avLst/>
          </a:prstGeom>
          <a:noFill/>
        </p:spPr>
        <p:txBody>
          <a:bodyPr wrap="none" rtlCol="0">
            <a:spAutoFit/>
          </a:bodyPr>
          <a:lstStyle/>
          <a:p>
            <a:r>
              <a:rPr kumimoji="1" lang="ja-JP" altLang="en-US" dirty="0"/>
              <a:t>ドコモ川崎部長から</a:t>
            </a:r>
            <a:r>
              <a:rPr kumimoji="1" lang="en-US" altLang="ja-JP" dirty="0"/>
              <a:t>AI</a:t>
            </a:r>
            <a:r>
              <a:rPr kumimoji="1" lang="ja-JP" altLang="en-US" dirty="0"/>
              <a:t>運行バスの説明の様子</a:t>
            </a:r>
          </a:p>
        </p:txBody>
      </p:sp>
      <p:sp>
        <p:nvSpPr>
          <p:cNvPr id="8" name="テキスト ボックス 7">
            <a:extLst>
              <a:ext uri="{FF2B5EF4-FFF2-40B4-BE49-F238E27FC236}">
                <a16:creationId xmlns:a16="http://schemas.microsoft.com/office/drawing/2014/main" id="{9206DD88-EA36-443C-9C86-C261D8BA2B23}"/>
              </a:ext>
            </a:extLst>
          </p:cNvPr>
          <p:cNvSpPr txBox="1"/>
          <p:nvPr/>
        </p:nvSpPr>
        <p:spPr>
          <a:xfrm>
            <a:off x="4586504" y="5844722"/>
            <a:ext cx="6981398" cy="400110"/>
          </a:xfrm>
          <a:prstGeom prst="rect">
            <a:avLst/>
          </a:prstGeom>
          <a:noFill/>
        </p:spPr>
        <p:txBody>
          <a:bodyPr wrap="none" rtlCol="0">
            <a:spAutoFit/>
          </a:bodyPr>
          <a:lstStyle/>
          <a:p>
            <a:r>
              <a:rPr kumimoji="1" lang="ja-JP" altLang="en-US" sz="2000" dirty="0">
                <a:solidFill>
                  <a:srgbClr val="FF0000"/>
                </a:solidFill>
              </a:rPr>
              <a:t>第</a:t>
            </a:r>
            <a:r>
              <a:rPr kumimoji="1" lang="en-US" altLang="ja-JP" sz="2000" dirty="0">
                <a:solidFill>
                  <a:srgbClr val="FF0000"/>
                </a:solidFill>
              </a:rPr>
              <a:t>2</a:t>
            </a:r>
            <a:r>
              <a:rPr kumimoji="1" lang="ja-JP" altLang="en-US" sz="2000" dirty="0">
                <a:solidFill>
                  <a:srgbClr val="FF0000"/>
                </a:solidFill>
              </a:rPr>
              <a:t>回は是非持ち回りで説明会に企業参加をお願いします！</a:t>
            </a:r>
          </a:p>
        </p:txBody>
      </p:sp>
    </p:spTree>
    <p:extLst>
      <p:ext uri="{BB962C8B-B14F-4D97-AF65-F5344CB8AC3E}">
        <p14:creationId xmlns:p14="http://schemas.microsoft.com/office/powerpoint/2010/main" val="350032182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説明がありません">
            <a:extLst>
              <a:ext uri="{FF2B5EF4-FFF2-40B4-BE49-F238E27FC236}">
                <a16:creationId xmlns:a16="http://schemas.microsoft.com/office/drawing/2014/main" id="{88D49548-9EEB-4BCC-A25C-994114A5DCF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4479" y="875654"/>
            <a:ext cx="3971710" cy="5618136"/>
          </a:xfrm>
          <a:prstGeom prst="rect">
            <a:avLst/>
          </a:prstGeom>
          <a:noFill/>
          <a:extLst>
            <a:ext uri="{909E8E84-426E-40DD-AFC4-6F175D3DCCD1}">
              <a14:hiddenFill xmlns:a14="http://schemas.microsoft.com/office/drawing/2010/main">
                <a:solidFill>
                  <a:srgbClr val="FFFFFF"/>
                </a:solidFill>
              </a14:hiddenFill>
            </a:ext>
          </a:extLst>
        </p:spPr>
      </p:pic>
      <p:sp>
        <p:nvSpPr>
          <p:cNvPr id="4" name="テキスト ボックス 3">
            <a:extLst>
              <a:ext uri="{FF2B5EF4-FFF2-40B4-BE49-F238E27FC236}">
                <a16:creationId xmlns:a16="http://schemas.microsoft.com/office/drawing/2014/main" id="{124F2D57-1E5A-4C60-B88C-056D1CDC1146}"/>
              </a:ext>
            </a:extLst>
          </p:cNvPr>
          <p:cNvSpPr txBox="1"/>
          <p:nvPr/>
        </p:nvSpPr>
        <p:spPr>
          <a:xfrm>
            <a:off x="5124128" y="1708165"/>
            <a:ext cx="5709188" cy="2031325"/>
          </a:xfrm>
          <a:prstGeom prst="rect">
            <a:avLst/>
          </a:prstGeom>
          <a:noFill/>
        </p:spPr>
        <p:txBody>
          <a:bodyPr wrap="square">
            <a:spAutoFit/>
          </a:bodyPr>
          <a:lstStyle/>
          <a:p>
            <a:r>
              <a:rPr lang="en-US" altLang="ja-JP" dirty="0"/>
              <a:t>9</a:t>
            </a:r>
            <a:r>
              <a:rPr lang="ja-JP" altLang="en-US" dirty="0"/>
              <a:t>日　調整とフィードバック</a:t>
            </a:r>
          </a:p>
          <a:p>
            <a:r>
              <a:rPr lang="en-US" altLang="ja-JP" dirty="0"/>
              <a:t>10</a:t>
            </a:r>
            <a:r>
              <a:rPr lang="ja-JP" altLang="en-US" dirty="0"/>
              <a:t>日　修正＆ご確認／</a:t>
            </a:r>
            <a:r>
              <a:rPr lang="en-US" altLang="ja-JP" dirty="0"/>
              <a:t>FIX</a:t>
            </a:r>
          </a:p>
          <a:p>
            <a:r>
              <a:rPr lang="en-US" altLang="ja-JP" dirty="0"/>
              <a:t>11</a:t>
            </a:r>
            <a:r>
              <a:rPr lang="ja-JP" altLang="en-US" dirty="0"/>
              <a:t>日　印刷会社入稿</a:t>
            </a:r>
          </a:p>
          <a:p>
            <a:r>
              <a:rPr lang="en-US" altLang="ja-JP" dirty="0"/>
              <a:t>14</a:t>
            </a:r>
            <a:r>
              <a:rPr lang="ja-JP" altLang="en-US" dirty="0"/>
              <a:t>日　チラシ到着・ポスティング依頼</a:t>
            </a:r>
          </a:p>
          <a:p>
            <a:r>
              <a:rPr lang="en-US" altLang="ja-JP" dirty="0"/>
              <a:t>15</a:t>
            </a:r>
            <a:r>
              <a:rPr lang="ja-JP" altLang="en-US" dirty="0"/>
              <a:t>日　ポスティング開始</a:t>
            </a:r>
          </a:p>
          <a:p>
            <a:r>
              <a:rPr lang="ja-JP" altLang="en-US" dirty="0"/>
              <a:t>↓ポスティング期間</a:t>
            </a:r>
          </a:p>
          <a:p>
            <a:r>
              <a:rPr lang="en-US" altLang="ja-JP" dirty="0"/>
              <a:t>20</a:t>
            </a:r>
            <a:r>
              <a:rPr lang="ja-JP" altLang="en-US" dirty="0"/>
              <a:t>日　</a:t>
            </a:r>
            <a:r>
              <a:rPr lang="en-US" altLang="ja-JP" dirty="0"/>
              <a:t>6000</a:t>
            </a:r>
            <a:r>
              <a:rPr lang="ja-JP" altLang="en-US" dirty="0"/>
              <a:t>部配布完了</a:t>
            </a:r>
          </a:p>
        </p:txBody>
      </p:sp>
      <p:sp>
        <p:nvSpPr>
          <p:cNvPr id="5" name="テキスト ボックス 4">
            <a:extLst>
              <a:ext uri="{FF2B5EF4-FFF2-40B4-BE49-F238E27FC236}">
                <a16:creationId xmlns:a16="http://schemas.microsoft.com/office/drawing/2014/main" id="{80B05742-6F1D-4324-B36F-DF0FE00B0EDC}"/>
              </a:ext>
            </a:extLst>
          </p:cNvPr>
          <p:cNvSpPr txBox="1"/>
          <p:nvPr/>
        </p:nvSpPr>
        <p:spPr>
          <a:xfrm>
            <a:off x="1472011" y="61472"/>
            <a:ext cx="6094476" cy="369332"/>
          </a:xfrm>
          <a:prstGeom prst="rect">
            <a:avLst/>
          </a:prstGeom>
          <a:noFill/>
        </p:spPr>
        <p:txBody>
          <a:bodyPr wrap="square">
            <a:spAutoFit/>
          </a:bodyPr>
          <a:lstStyle/>
          <a:p>
            <a:r>
              <a:rPr lang="ja-JP" altLang="en-US" dirty="0">
                <a:solidFill>
                  <a:schemeClr val="bg1"/>
                </a:solidFill>
              </a:rPr>
              <a:t>スマートシティアンケートチラシ</a:t>
            </a:r>
          </a:p>
        </p:txBody>
      </p:sp>
    </p:spTree>
    <p:extLst>
      <p:ext uri="{BB962C8B-B14F-4D97-AF65-F5344CB8AC3E}">
        <p14:creationId xmlns:p14="http://schemas.microsoft.com/office/powerpoint/2010/main" val="122204721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E82430DA-6FC4-4A66-9D8E-4EB930253A68}"/>
              </a:ext>
            </a:extLst>
          </p:cNvPr>
          <p:cNvPicPr>
            <a:picLocks noChangeAspect="1"/>
          </p:cNvPicPr>
          <p:nvPr/>
        </p:nvPicPr>
        <p:blipFill rotWithShape="1">
          <a:blip r:embed="rId2"/>
          <a:srcRect l="9091" t="12343" r="22955" b="2902"/>
          <a:stretch/>
        </p:blipFill>
        <p:spPr>
          <a:xfrm>
            <a:off x="434109" y="1711717"/>
            <a:ext cx="7289396" cy="4924610"/>
          </a:xfrm>
          <a:prstGeom prst="rect">
            <a:avLst/>
          </a:prstGeom>
        </p:spPr>
      </p:pic>
      <p:sp>
        <p:nvSpPr>
          <p:cNvPr id="4" name="テキスト ボックス 3">
            <a:extLst>
              <a:ext uri="{FF2B5EF4-FFF2-40B4-BE49-F238E27FC236}">
                <a16:creationId xmlns:a16="http://schemas.microsoft.com/office/drawing/2014/main" id="{EEA1AF79-7C9D-4B68-A777-3E62448685FC}"/>
              </a:ext>
            </a:extLst>
          </p:cNvPr>
          <p:cNvSpPr txBox="1"/>
          <p:nvPr/>
        </p:nvSpPr>
        <p:spPr>
          <a:xfrm>
            <a:off x="1472011" y="61472"/>
            <a:ext cx="6094476" cy="369332"/>
          </a:xfrm>
          <a:prstGeom prst="rect">
            <a:avLst/>
          </a:prstGeom>
          <a:noFill/>
        </p:spPr>
        <p:txBody>
          <a:bodyPr wrap="square">
            <a:spAutoFit/>
          </a:bodyPr>
          <a:lstStyle/>
          <a:p>
            <a:r>
              <a:rPr lang="ja-JP" altLang="en-US" dirty="0">
                <a:solidFill>
                  <a:schemeClr val="bg1"/>
                </a:solidFill>
              </a:rPr>
              <a:t>豊能アプリ　アルファー版リリース</a:t>
            </a:r>
          </a:p>
        </p:txBody>
      </p:sp>
      <p:sp>
        <p:nvSpPr>
          <p:cNvPr id="5" name="テキスト ボックス 4">
            <a:extLst>
              <a:ext uri="{FF2B5EF4-FFF2-40B4-BE49-F238E27FC236}">
                <a16:creationId xmlns:a16="http://schemas.microsoft.com/office/drawing/2014/main" id="{0C05AF53-8136-433E-B7C4-A68CFE33217A}"/>
              </a:ext>
            </a:extLst>
          </p:cNvPr>
          <p:cNvSpPr txBox="1"/>
          <p:nvPr/>
        </p:nvSpPr>
        <p:spPr>
          <a:xfrm>
            <a:off x="162733" y="589264"/>
            <a:ext cx="6532558" cy="923330"/>
          </a:xfrm>
          <a:prstGeom prst="rect">
            <a:avLst/>
          </a:prstGeom>
          <a:noFill/>
        </p:spPr>
        <p:txBody>
          <a:bodyPr wrap="none" rtlCol="0">
            <a:spAutoFit/>
          </a:bodyPr>
          <a:lstStyle/>
          <a:p>
            <a:r>
              <a:rPr kumimoji="1" lang="en-US" altLang="ja-JP" dirty="0"/>
              <a:t>12</a:t>
            </a:r>
            <a:r>
              <a:rPr kumimoji="1" lang="ja-JP" altLang="en-US" dirty="0"/>
              <a:t>月</a:t>
            </a:r>
            <a:r>
              <a:rPr kumimoji="1" lang="en-US" altLang="ja-JP" dirty="0"/>
              <a:t>1</a:t>
            </a:r>
            <a:r>
              <a:rPr kumimoji="1" lang="ja-JP" altLang="en-US" dirty="0"/>
              <a:t>日　アルファー版リリース（Ｗｅｂアプリ）</a:t>
            </a:r>
            <a:endParaRPr kumimoji="1" lang="en-US" altLang="ja-JP" dirty="0"/>
          </a:p>
          <a:p>
            <a:r>
              <a:rPr kumimoji="1" lang="en-US" altLang="ja-JP" dirty="0"/>
              <a:t>1</a:t>
            </a:r>
            <a:r>
              <a:rPr kumimoji="1" lang="ja-JP" altLang="en-US" dirty="0"/>
              <a:t>月初旬　ベーター版リリース（</a:t>
            </a:r>
            <a:r>
              <a:rPr kumimoji="1" lang="ja-JP" altLang="en-US" dirty="0">
                <a:solidFill>
                  <a:schemeClr val="accent6">
                    <a:lumMod val="75000"/>
                  </a:schemeClr>
                </a:solidFill>
              </a:rPr>
              <a:t>ネイティブアプリ＋</a:t>
            </a:r>
            <a:r>
              <a:rPr kumimoji="1" lang="en-US" altLang="ja-JP" dirty="0">
                <a:solidFill>
                  <a:schemeClr val="accent6">
                    <a:lumMod val="75000"/>
                  </a:schemeClr>
                </a:solidFill>
              </a:rPr>
              <a:t>ID</a:t>
            </a:r>
            <a:r>
              <a:rPr kumimoji="1" lang="ja-JP" altLang="en-US" dirty="0">
                <a:solidFill>
                  <a:schemeClr val="accent6">
                    <a:lumMod val="75000"/>
                  </a:schemeClr>
                </a:solidFill>
              </a:rPr>
              <a:t>連携</a:t>
            </a:r>
            <a:r>
              <a:rPr kumimoji="1" lang="ja-JP" altLang="en-US" dirty="0"/>
              <a:t>）</a:t>
            </a:r>
            <a:endParaRPr kumimoji="1" lang="en-US" altLang="ja-JP" dirty="0"/>
          </a:p>
          <a:p>
            <a:r>
              <a:rPr kumimoji="1" lang="en-US" altLang="ja-JP" dirty="0"/>
              <a:t>2</a:t>
            </a:r>
            <a:r>
              <a:rPr kumimoji="1" lang="ja-JP" altLang="en-US" dirty="0"/>
              <a:t>月初旬　商用版リリース（データ連携対応）</a:t>
            </a:r>
          </a:p>
        </p:txBody>
      </p:sp>
      <p:sp>
        <p:nvSpPr>
          <p:cNvPr id="6" name="テキスト ボックス 5">
            <a:extLst>
              <a:ext uri="{FF2B5EF4-FFF2-40B4-BE49-F238E27FC236}">
                <a16:creationId xmlns:a16="http://schemas.microsoft.com/office/drawing/2014/main" id="{242FA4FE-1A03-4756-8A0A-02218A946459}"/>
              </a:ext>
            </a:extLst>
          </p:cNvPr>
          <p:cNvSpPr txBox="1"/>
          <p:nvPr/>
        </p:nvSpPr>
        <p:spPr>
          <a:xfrm>
            <a:off x="7823200" y="1647062"/>
            <a:ext cx="4224233" cy="1754326"/>
          </a:xfrm>
          <a:prstGeom prst="rect">
            <a:avLst/>
          </a:prstGeom>
          <a:noFill/>
        </p:spPr>
        <p:txBody>
          <a:bodyPr wrap="none" rtlCol="0">
            <a:spAutoFit/>
          </a:bodyPr>
          <a:lstStyle/>
          <a:p>
            <a:r>
              <a:rPr kumimoji="1" lang="ja-JP" altLang="en-US" dirty="0">
                <a:solidFill>
                  <a:schemeClr val="accent6">
                    <a:lumMod val="75000"/>
                  </a:schemeClr>
                </a:solidFill>
              </a:rPr>
              <a:t>ネイティブアプリ</a:t>
            </a:r>
            <a:r>
              <a:rPr kumimoji="1" lang="ja-JP" altLang="en-US" dirty="0"/>
              <a:t>に向けて</a:t>
            </a:r>
            <a:endParaRPr kumimoji="1" lang="en-US" altLang="ja-JP" dirty="0"/>
          </a:p>
          <a:p>
            <a:r>
              <a:rPr kumimoji="1" lang="ja-JP" altLang="en-US" dirty="0"/>
              <a:t>　・ネイティブアプリ提供会社</a:t>
            </a:r>
            <a:endParaRPr kumimoji="1" lang="en-US" altLang="ja-JP" dirty="0"/>
          </a:p>
          <a:p>
            <a:r>
              <a:rPr kumimoji="1" lang="ja-JP" altLang="en-US" dirty="0"/>
              <a:t>　　　　</a:t>
            </a:r>
            <a:r>
              <a:rPr kumimoji="1" lang="en-US" altLang="ja-JP" dirty="0" err="1"/>
              <a:t>Deeplink</a:t>
            </a:r>
            <a:r>
              <a:rPr kumimoji="1" lang="en-US" altLang="ja-JP" dirty="0"/>
              <a:t>/</a:t>
            </a:r>
            <a:r>
              <a:rPr kumimoji="1" lang="ja-JP" altLang="en-US" dirty="0"/>
              <a:t>ユニバーサルリンク</a:t>
            </a:r>
            <a:endParaRPr kumimoji="1" lang="en-US" altLang="ja-JP" dirty="0"/>
          </a:p>
          <a:p>
            <a:r>
              <a:rPr kumimoji="1" lang="ja-JP" altLang="en-US" dirty="0"/>
              <a:t>　　　　を提出</a:t>
            </a:r>
            <a:endParaRPr kumimoji="1" lang="en-US" altLang="ja-JP" dirty="0"/>
          </a:p>
          <a:p>
            <a:r>
              <a:rPr kumimoji="1" lang="ja-JP" altLang="en-US" dirty="0"/>
              <a:t>　・Ｗｅｂサービス</a:t>
            </a:r>
            <a:br>
              <a:rPr kumimoji="1" lang="en-US" altLang="ja-JP" dirty="0"/>
            </a:br>
            <a:r>
              <a:rPr kumimoji="1" lang="ja-JP" altLang="en-US" dirty="0"/>
              <a:t>　　　　 ＵＲＬ</a:t>
            </a:r>
            <a:r>
              <a:rPr kumimoji="1" lang="en-US" altLang="ja-JP" dirty="0"/>
              <a:t>/</a:t>
            </a:r>
            <a:r>
              <a:rPr kumimoji="1" lang="ja-JP" altLang="en-US" dirty="0"/>
              <a:t>ＷｅｂＡＰＩ提出</a:t>
            </a:r>
          </a:p>
        </p:txBody>
      </p:sp>
    </p:spTree>
    <p:extLst>
      <p:ext uri="{BB962C8B-B14F-4D97-AF65-F5344CB8AC3E}">
        <p14:creationId xmlns:p14="http://schemas.microsoft.com/office/powerpoint/2010/main" val="375726936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1C1AA799-56A6-418C-AF20-36F47AEDFBEA}"/>
              </a:ext>
            </a:extLst>
          </p:cNvPr>
          <p:cNvPicPr>
            <a:picLocks noChangeAspect="1"/>
          </p:cNvPicPr>
          <p:nvPr/>
        </p:nvPicPr>
        <p:blipFill>
          <a:blip r:embed="rId2"/>
          <a:stretch>
            <a:fillRect/>
          </a:stretch>
        </p:blipFill>
        <p:spPr>
          <a:xfrm>
            <a:off x="716002" y="1177011"/>
            <a:ext cx="3429297" cy="4953429"/>
          </a:xfrm>
          <a:prstGeom prst="rect">
            <a:avLst/>
          </a:prstGeom>
        </p:spPr>
      </p:pic>
      <p:sp>
        <p:nvSpPr>
          <p:cNvPr id="3" name="テキスト ボックス 2">
            <a:extLst>
              <a:ext uri="{FF2B5EF4-FFF2-40B4-BE49-F238E27FC236}">
                <a16:creationId xmlns:a16="http://schemas.microsoft.com/office/drawing/2014/main" id="{2F5CF915-3969-4623-809C-418F2C601B28}"/>
              </a:ext>
            </a:extLst>
          </p:cNvPr>
          <p:cNvSpPr txBox="1"/>
          <p:nvPr/>
        </p:nvSpPr>
        <p:spPr>
          <a:xfrm>
            <a:off x="5124128" y="1708165"/>
            <a:ext cx="5709188" cy="3139321"/>
          </a:xfrm>
          <a:prstGeom prst="rect">
            <a:avLst/>
          </a:prstGeom>
          <a:noFill/>
        </p:spPr>
        <p:txBody>
          <a:bodyPr wrap="square">
            <a:spAutoFit/>
          </a:bodyPr>
          <a:lstStyle/>
          <a:p>
            <a:r>
              <a:rPr lang="en-US" altLang="ja-JP" dirty="0"/>
              <a:t>2022</a:t>
            </a:r>
            <a:r>
              <a:rPr lang="ja-JP" altLang="en-US" dirty="0"/>
              <a:t>年</a:t>
            </a:r>
            <a:r>
              <a:rPr lang="en-US" altLang="ja-JP" dirty="0"/>
              <a:t>3</a:t>
            </a:r>
            <a:r>
              <a:rPr lang="ja-JP" altLang="en-US" dirty="0"/>
              <a:t>月</a:t>
            </a:r>
            <a:r>
              <a:rPr lang="en-US" altLang="ja-JP" dirty="0"/>
              <a:t>5</a:t>
            </a:r>
            <a:r>
              <a:rPr lang="ja-JP" altLang="en-US" dirty="0"/>
              <a:t>日　豊能町</a:t>
            </a:r>
            <a:endParaRPr lang="en-US" altLang="ja-JP" dirty="0"/>
          </a:p>
          <a:p>
            <a:r>
              <a:rPr lang="ja-JP" altLang="en-US" dirty="0"/>
              <a:t>ユーベルホールにてイベントを行います。</a:t>
            </a:r>
            <a:endParaRPr lang="en-US" altLang="ja-JP" dirty="0"/>
          </a:p>
          <a:p>
            <a:endParaRPr lang="en-US" altLang="ja-JP" dirty="0"/>
          </a:p>
          <a:p>
            <a:r>
              <a:rPr lang="ja-JP" altLang="en-US" dirty="0"/>
              <a:t>企業のプロモーションも併せて行います。</a:t>
            </a:r>
            <a:endParaRPr lang="en-US" altLang="ja-JP" dirty="0"/>
          </a:p>
          <a:p>
            <a:endParaRPr lang="en-US" altLang="ja-JP" dirty="0"/>
          </a:p>
          <a:p>
            <a:r>
              <a:rPr lang="ja-JP" altLang="en-US" dirty="0"/>
              <a:t>ポスター、ブース出展などいろいろと検討します。</a:t>
            </a:r>
            <a:endParaRPr lang="en-US" altLang="ja-JP" dirty="0"/>
          </a:p>
          <a:p>
            <a:r>
              <a:rPr lang="ja-JP" altLang="en-US" dirty="0"/>
              <a:t>（豊能町とも調整が必要）</a:t>
            </a:r>
            <a:endParaRPr lang="en-US" altLang="ja-JP" dirty="0"/>
          </a:p>
          <a:p>
            <a:endParaRPr lang="en-US" altLang="ja-JP" dirty="0"/>
          </a:p>
          <a:p>
            <a:r>
              <a:rPr lang="ja-JP" altLang="en-US" dirty="0"/>
              <a:t>希望者はご連絡ください。</a:t>
            </a:r>
            <a:endParaRPr lang="en-US" altLang="ja-JP" dirty="0"/>
          </a:p>
          <a:p>
            <a:endParaRPr lang="en-US" altLang="ja-JP" dirty="0"/>
          </a:p>
          <a:p>
            <a:r>
              <a:rPr lang="ja-JP" altLang="en-US" dirty="0"/>
              <a:t>下見ツアー：</a:t>
            </a:r>
            <a:r>
              <a:rPr lang="en-US" altLang="ja-JP" dirty="0"/>
              <a:t>1</a:t>
            </a:r>
            <a:r>
              <a:rPr lang="ja-JP" altLang="en-US" dirty="0"/>
              <a:t>月</a:t>
            </a:r>
            <a:r>
              <a:rPr lang="en-US" altLang="ja-JP" dirty="0"/>
              <a:t>13</a:t>
            </a:r>
            <a:r>
              <a:rPr lang="ja-JP" altLang="en-US" dirty="0"/>
              <a:t>日予定</a:t>
            </a:r>
          </a:p>
        </p:txBody>
      </p:sp>
      <p:sp>
        <p:nvSpPr>
          <p:cNvPr id="4" name="テキスト ボックス 3">
            <a:extLst>
              <a:ext uri="{FF2B5EF4-FFF2-40B4-BE49-F238E27FC236}">
                <a16:creationId xmlns:a16="http://schemas.microsoft.com/office/drawing/2014/main" id="{0561FD24-1B1B-47A2-AC9C-D908749E3DDD}"/>
              </a:ext>
            </a:extLst>
          </p:cNvPr>
          <p:cNvSpPr txBox="1"/>
          <p:nvPr/>
        </p:nvSpPr>
        <p:spPr>
          <a:xfrm>
            <a:off x="1472011" y="61472"/>
            <a:ext cx="6094476" cy="369332"/>
          </a:xfrm>
          <a:prstGeom prst="rect">
            <a:avLst/>
          </a:prstGeom>
          <a:noFill/>
        </p:spPr>
        <p:txBody>
          <a:bodyPr wrap="square">
            <a:spAutoFit/>
          </a:bodyPr>
          <a:lstStyle/>
          <a:p>
            <a:r>
              <a:rPr lang="ja-JP" altLang="en-US" dirty="0">
                <a:solidFill>
                  <a:schemeClr val="bg1"/>
                </a:solidFill>
              </a:rPr>
              <a:t>ヘルスラボからのイベント告知</a:t>
            </a:r>
          </a:p>
        </p:txBody>
      </p:sp>
    </p:spTree>
    <p:extLst>
      <p:ext uri="{BB962C8B-B14F-4D97-AF65-F5344CB8AC3E}">
        <p14:creationId xmlns:p14="http://schemas.microsoft.com/office/powerpoint/2010/main" val="1543224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DCE1B660-1207-43E9-8BC7-8EB480ABD848}"/>
              </a:ext>
            </a:extLst>
          </p:cNvPr>
          <p:cNvSpPr txBox="1"/>
          <p:nvPr/>
        </p:nvSpPr>
        <p:spPr>
          <a:xfrm>
            <a:off x="1472011" y="61472"/>
            <a:ext cx="6094476" cy="369332"/>
          </a:xfrm>
          <a:prstGeom prst="rect">
            <a:avLst/>
          </a:prstGeom>
          <a:noFill/>
        </p:spPr>
        <p:txBody>
          <a:bodyPr wrap="square">
            <a:spAutoFit/>
          </a:bodyPr>
          <a:lstStyle/>
          <a:p>
            <a:r>
              <a:rPr lang="ja-JP" altLang="en-US" dirty="0">
                <a:solidFill>
                  <a:schemeClr val="bg1"/>
                </a:solidFill>
              </a:rPr>
              <a:t>おまけ</a:t>
            </a:r>
          </a:p>
        </p:txBody>
      </p:sp>
      <p:pic>
        <p:nvPicPr>
          <p:cNvPr id="4" name="図 3">
            <a:extLst>
              <a:ext uri="{FF2B5EF4-FFF2-40B4-BE49-F238E27FC236}">
                <a16:creationId xmlns:a16="http://schemas.microsoft.com/office/drawing/2014/main" id="{EA4E4BC2-8CE5-4448-BAE0-BF89FCAC77D3}"/>
              </a:ext>
            </a:extLst>
          </p:cNvPr>
          <p:cNvPicPr>
            <a:picLocks noChangeAspect="1"/>
          </p:cNvPicPr>
          <p:nvPr/>
        </p:nvPicPr>
        <p:blipFill rotWithShape="1">
          <a:blip r:embed="rId2"/>
          <a:srcRect l="44927" t="28001" r="21691"/>
          <a:stretch/>
        </p:blipFill>
        <p:spPr>
          <a:xfrm>
            <a:off x="449271" y="1138517"/>
            <a:ext cx="4069978" cy="4709085"/>
          </a:xfrm>
          <a:prstGeom prst="rect">
            <a:avLst/>
          </a:prstGeom>
        </p:spPr>
      </p:pic>
      <p:sp>
        <p:nvSpPr>
          <p:cNvPr id="5" name="テキスト ボックス 4">
            <a:extLst>
              <a:ext uri="{FF2B5EF4-FFF2-40B4-BE49-F238E27FC236}">
                <a16:creationId xmlns:a16="http://schemas.microsoft.com/office/drawing/2014/main" id="{382804B8-265F-43DE-A642-54291D470440}"/>
              </a:ext>
            </a:extLst>
          </p:cNvPr>
          <p:cNvSpPr txBox="1"/>
          <p:nvPr/>
        </p:nvSpPr>
        <p:spPr>
          <a:xfrm>
            <a:off x="4661647" y="1323287"/>
            <a:ext cx="7417415" cy="5016758"/>
          </a:xfrm>
          <a:prstGeom prst="rect">
            <a:avLst/>
          </a:prstGeom>
          <a:noFill/>
        </p:spPr>
        <p:txBody>
          <a:bodyPr wrap="none" rtlCol="0">
            <a:spAutoFit/>
          </a:bodyPr>
          <a:lstStyle/>
          <a:p>
            <a:r>
              <a:rPr kumimoji="1" lang="ja-JP" altLang="en-US" sz="3200" b="1" dirty="0">
                <a:solidFill>
                  <a:schemeClr val="accent6">
                    <a:lumMod val="75000"/>
                  </a:schemeClr>
                </a:solidFill>
              </a:rPr>
              <a:t>おてつたび</a:t>
            </a:r>
            <a:endParaRPr kumimoji="1" lang="en-US" altLang="ja-JP" sz="3200" b="1" dirty="0">
              <a:solidFill>
                <a:schemeClr val="accent6">
                  <a:lumMod val="75000"/>
                </a:schemeClr>
              </a:solidFill>
            </a:endParaRPr>
          </a:p>
          <a:p>
            <a:r>
              <a:rPr kumimoji="1" lang="ja-JP" altLang="en-US" sz="2400" dirty="0"/>
              <a:t>ガイアの夜明けで放送されます。</a:t>
            </a:r>
            <a:endParaRPr kumimoji="1" lang="en-US" altLang="ja-JP" sz="2400" dirty="0"/>
          </a:p>
          <a:p>
            <a:endParaRPr kumimoji="1" lang="en-US" altLang="ja-JP" sz="2400" dirty="0"/>
          </a:p>
          <a:p>
            <a:r>
              <a:rPr kumimoji="1" lang="en-US" altLang="ja-JP" sz="2400" dirty="0"/>
              <a:t>12/10</a:t>
            </a:r>
            <a:r>
              <a:rPr kumimoji="1" lang="ja-JP" altLang="en-US" sz="2400" dirty="0"/>
              <a:t> </a:t>
            </a:r>
            <a:r>
              <a:rPr kumimoji="1" lang="en-US" altLang="ja-JP" sz="2400" dirty="0"/>
              <a:t>22</a:t>
            </a:r>
            <a:r>
              <a:rPr kumimoji="1" lang="ja-JP" altLang="en-US" sz="2400" dirty="0"/>
              <a:t>時～テレビ東京</a:t>
            </a:r>
            <a:endParaRPr kumimoji="1" lang="en-US" altLang="ja-JP" sz="2400" dirty="0"/>
          </a:p>
          <a:p>
            <a:endParaRPr kumimoji="1" lang="en-US" altLang="ja-JP" sz="2400" dirty="0"/>
          </a:p>
          <a:p>
            <a:r>
              <a:rPr kumimoji="1" lang="ja-JP" altLang="en-US" sz="2400" dirty="0"/>
              <a:t>豊能町でも間接人口を増やす観光</a:t>
            </a:r>
            <a:endParaRPr kumimoji="1" lang="en-US" altLang="ja-JP" sz="2400" dirty="0"/>
          </a:p>
          <a:p>
            <a:r>
              <a:rPr kumimoji="1" lang="ja-JP" altLang="en-US" sz="2000" dirty="0"/>
              <a:t>（各分科会でも検討してくださいね）</a:t>
            </a:r>
            <a:endParaRPr kumimoji="1" lang="en-US" altLang="ja-JP" sz="2000" dirty="0"/>
          </a:p>
          <a:p>
            <a:endParaRPr kumimoji="1" lang="en-US" altLang="ja-JP" sz="2400" dirty="0"/>
          </a:p>
          <a:p>
            <a:r>
              <a:rPr kumimoji="1" lang="ja-JP" altLang="en-US" sz="2400" dirty="0"/>
              <a:t>スマートシティ</a:t>
            </a:r>
            <a:r>
              <a:rPr kumimoji="1" lang="en-US" altLang="ja-JP" sz="2400" dirty="0"/>
              <a:t>2.0</a:t>
            </a:r>
            <a:r>
              <a:rPr kumimoji="1" lang="ja-JP" altLang="en-US" sz="2400" dirty="0"/>
              <a:t>計画でも重要な役割になるので、</a:t>
            </a:r>
            <a:endParaRPr kumimoji="1" lang="en-US" altLang="ja-JP" sz="2400" dirty="0"/>
          </a:p>
          <a:p>
            <a:r>
              <a:rPr kumimoji="1" lang="ja-JP" altLang="en-US" sz="2400" dirty="0"/>
              <a:t>是非みなさん見てみてください。</a:t>
            </a:r>
            <a:endParaRPr kumimoji="1" lang="en-US" altLang="ja-JP" sz="2400" dirty="0"/>
          </a:p>
          <a:p>
            <a:endParaRPr kumimoji="1" lang="en-US" altLang="ja-JP" sz="2400" dirty="0"/>
          </a:p>
          <a:p>
            <a:endParaRPr kumimoji="1" lang="en-US" altLang="ja-JP" sz="2400" dirty="0"/>
          </a:p>
          <a:p>
            <a:endParaRPr kumimoji="1" lang="ja-JP" altLang="en-US" sz="2400" dirty="0"/>
          </a:p>
        </p:txBody>
      </p:sp>
    </p:spTree>
    <p:extLst>
      <p:ext uri="{BB962C8B-B14F-4D97-AF65-F5344CB8AC3E}">
        <p14:creationId xmlns:p14="http://schemas.microsoft.com/office/powerpoint/2010/main" val="39786365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2B123B8A-D8E4-49D9-9A99-B60168F62B00}"/>
              </a:ext>
            </a:extLst>
          </p:cNvPr>
          <p:cNvPicPr>
            <a:picLocks noChangeAspect="1"/>
          </p:cNvPicPr>
          <p:nvPr/>
        </p:nvPicPr>
        <p:blipFill rotWithShape="1">
          <a:blip r:embed="rId2"/>
          <a:srcRect l="12972" t="11067" r="13078" b="3066"/>
          <a:stretch/>
        </p:blipFill>
        <p:spPr>
          <a:xfrm>
            <a:off x="880510" y="1267866"/>
            <a:ext cx="6637716" cy="4656524"/>
          </a:xfrm>
          <a:prstGeom prst="rect">
            <a:avLst/>
          </a:prstGeom>
        </p:spPr>
      </p:pic>
      <p:sp>
        <p:nvSpPr>
          <p:cNvPr id="6" name="四角形: 角を丸くする 5">
            <a:extLst>
              <a:ext uri="{FF2B5EF4-FFF2-40B4-BE49-F238E27FC236}">
                <a16:creationId xmlns:a16="http://schemas.microsoft.com/office/drawing/2014/main" id="{BDC43EBE-F6C0-4548-BEED-EB6FEE1A8CCF}"/>
              </a:ext>
            </a:extLst>
          </p:cNvPr>
          <p:cNvSpPr/>
          <p:nvPr/>
        </p:nvSpPr>
        <p:spPr>
          <a:xfrm>
            <a:off x="2927415" y="1913321"/>
            <a:ext cx="292355" cy="373444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t>現在</a:t>
            </a:r>
          </a:p>
        </p:txBody>
      </p:sp>
      <p:sp>
        <p:nvSpPr>
          <p:cNvPr id="7" name="テキスト ボックス 6">
            <a:extLst>
              <a:ext uri="{FF2B5EF4-FFF2-40B4-BE49-F238E27FC236}">
                <a16:creationId xmlns:a16="http://schemas.microsoft.com/office/drawing/2014/main" id="{A5A6BC67-AA23-4F76-BA25-C18A0184B245}"/>
              </a:ext>
            </a:extLst>
          </p:cNvPr>
          <p:cNvSpPr txBox="1"/>
          <p:nvPr/>
        </p:nvSpPr>
        <p:spPr>
          <a:xfrm>
            <a:off x="4134010" y="1636324"/>
            <a:ext cx="492443" cy="276999"/>
          </a:xfrm>
          <a:prstGeom prst="rect">
            <a:avLst/>
          </a:prstGeom>
          <a:noFill/>
        </p:spPr>
        <p:txBody>
          <a:bodyPr wrap="none" rtlCol="0">
            <a:spAutoFit/>
          </a:bodyPr>
          <a:lstStyle/>
          <a:p>
            <a:r>
              <a:rPr kumimoji="1" lang="en-US" altLang="ja-JP" sz="1200" dirty="0"/>
              <a:t>3/11</a:t>
            </a:r>
            <a:endParaRPr kumimoji="1" lang="ja-JP" altLang="en-US" sz="1200" dirty="0"/>
          </a:p>
        </p:txBody>
      </p:sp>
      <p:sp>
        <p:nvSpPr>
          <p:cNvPr id="8" name="テキスト ボックス 7">
            <a:extLst>
              <a:ext uri="{FF2B5EF4-FFF2-40B4-BE49-F238E27FC236}">
                <a16:creationId xmlns:a16="http://schemas.microsoft.com/office/drawing/2014/main" id="{12123F23-8897-4E23-B48E-A78FECD64AF0}"/>
              </a:ext>
            </a:extLst>
          </p:cNvPr>
          <p:cNvSpPr txBox="1"/>
          <p:nvPr/>
        </p:nvSpPr>
        <p:spPr>
          <a:xfrm>
            <a:off x="3256750" y="1636325"/>
            <a:ext cx="723275" cy="276999"/>
          </a:xfrm>
          <a:prstGeom prst="rect">
            <a:avLst/>
          </a:prstGeom>
          <a:noFill/>
        </p:spPr>
        <p:txBody>
          <a:bodyPr wrap="none" rtlCol="0">
            <a:spAutoFit/>
          </a:bodyPr>
          <a:lstStyle/>
          <a:p>
            <a:r>
              <a:rPr kumimoji="1" lang="en-US" altLang="ja-JP" sz="1200" dirty="0"/>
              <a:t>2</a:t>
            </a:r>
            <a:r>
              <a:rPr kumimoji="1" lang="ja-JP" altLang="en-US" sz="1200" dirty="0"/>
              <a:t>月中旬</a:t>
            </a:r>
          </a:p>
        </p:txBody>
      </p:sp>
      <p:sp>
        <p:nvSpPr>
          <p:cNvPr id="9" name="テキスト ボックス 8">
            <a:extLst>
              <a:ext uri="{FF2B5EF4-FFF2-40B4-BE49-F238E27FC236}">
                <a16:creationId xmlns:a16="http://schemas.microsoft.com/office/drawing/2014/main" id="{44D6784B-7AC9-44CB-917C-29B4ADEC7805}"/>
              </a:ext>
            </a:extLst>
          </p:cNvPr>
          <p:cNvSpPr txBox="1"/>
          <p:nvPr/>
        </p:nvSpPr>
        <p:spPr>
          <a:xfrm>
            <a:off x="2456434" y="1636323"/>
            <a:ext cx="646331" cy="276999"/>
          </a:xfrm>
          <a:prstGeom prst="rect">
            <a:avLst/>
          </a:prstGeom>
          <a:noFill/>
        </p:spPr>
        <p:txBody>
          <a:bodyPr wrap="none" rtlCol="0">
            <a:spAutoFit/>
          </a:bodyPr>
          <a:lstStyle/>
          <a:p>
            <a:r>
              <a:rPr kumimoji="1" lang="en-US" altLang="ja-JP" sz="1200" dirty="0"/>
              <a:t>12</a:t>
            </a:r>
            <a:r>
              <a:rPr kumimoji="1" lang="ja-JP" altLang="en-US" sz="1200" dirty="0"/>
              <a:t>月頃</a:t>
            </a:r>
          </a:p>
        </p:txBody>
      </p:sp>
      <p:sp>
        <p:nvSpPr>
          <p:cNvPr id="11" name="矢印: 上 10">
            <a:extLst>
              <a:ext uri="{FF2B5EF4-FFF2-40B4-BE49-F238E27FC236}">
                <a16:creationId xmlns:a16="http://schemas.microsoft.com/office/drawing/2014/main" id="{F487E980-4745-4FDF-AC72-13B2DA53E63B}"/>
              </a:ext>
            </a:extLst>
          </p:cNvPr>
          <p:cNvSpPr/>
          <p:nvPr/>
        </p:nvSpPr>
        <p:spPr>
          <a:xfrm>
            <a:off x="1544491" y="5409560"/>
            <a:ext cx="245889" cy="599354"/>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四角形: 角を丸くする 9">
            <a:extLst>
              <a:ext uri="{FF2B5EF4-FFF2-40B4-BE49-F238E27FC236}">
                <a16:creationId xmlns:a16="http://schemas.microsoft.com/office/drawing/2014/main" id="{1328F6E7-A0FE-429F-94B8-2D6C2D968AEE}"/>
              </a:ext>
            </a:extLst>
          </p:cNvPr>
          <p:cNvSpPr/>
          <p:nvPr/>
        </p:nvSpPr>
        <p:spPr>
          <a:xfrm>
            <a:off x="1483018" y="6008914"/>
            <a:ext cx="2043953" cy="53788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a:t>OSPF</a:t>
            </a:r>
            <a:r>
              <a:rPr kumimoji="1" lang="ja-JP" altLang="en-US" dirty="0"/>
              <a:t>報告会</a:t>
            </a:r>
            <a:endParaRPr kumimoji="1" lang="en-US" altLang="ja-JP" dirty="0"/>
          </a:p>
        </p:txBody>
      </p:sp>
      <p:sp>
        <p:nvSpPr>
          <p:cNvPr id="12" name="テキスト ボックス 11">
            <a:extLst>
              <a:ext uri="{FF2B5EF4-FFF2-40B4-BE49-F238E27FC236}">
                <a16:creationId xmlns:a16="http://schemas.microsoft.com/office/drawing/2014/main" id="{17002888-A18E-45CD-8C4D-450449973482}"/>
              </a:ext>
            </a:extLst>
          </p:cNvPr>
          <p:cNvSpPr txBox="1"/>
          <p:nvPr/>
        </p:nvSpPr>
        <p:spPr>
          <a:xfrm>
            <a:off x="1467214" y="6546797"/>
            <a:ext cx="954107" cy="276999"/>
          </a:xfrm>
          <a:prstGeom prst="rect">
            <a:avLst/>
          </a:prstGeom>
          <a:noFill/>
        </p:spPr>
        <p:txBody>
          <a:bodyPr wrap="none" rtlCol="0">
            <a:spAutoFit/>
          </a:bodyPr>
          <a:lstStyle/>
          <a:p>
            <a:r>
              <a:rPr kumimoji="1" lang="en-US" altLang="ja-JP" sz="1200" dirty="0"/>
              <a:t>10</a:t>
            </a:r>
            <a:r>
              <a:rPr kumimoji="1" lang="ja-JP" altLang="en-US" sz="1200" dirty="0"/>
              <a:t>月</a:t>
            </a:r>
            <a:r>
              <a:rPr kumimoji="1" lang="en-US" altLang="ja-JP" sz="1200" dirty="0"/>
              <a:t>27</a:t>
            </a:r>
            <a:r>
              <a:rPr kumimoji="1" lang="ja-JP" altLang="en-US" sz="1200" dirty="0"/>
              <a:t>日頃</a:t>
            </a:r>
          </a:p>
        </p:txBody>
      </p:sp>
      <p:sp>
        <p:nvSpPr>
          <p:cNvPr id="13" name="テキスト ボックス 12">
            <a:extLst>
              <a:ext uri="{FF2B5EF4-FFF2-40B4-BE49-F238E27FC236}">
                <a16:creationId xmlns:a16="http://schemas.microsoft.com/office/drawing/2014/main" id="{EE19353F-E678-424E-80F6-D7A3ECBE96F0}"/>
              </a:ext>
            </a:extLst>
          </p:cNvPr>
          <p:cNvSpPr txBox="1"/>
          <p:nvPr/>
        </p:nvSpPr>
        <p:spPr>
          <a:xfrm>
            <a:off x="5769428" y="1636322"/>
            <a:ext cx="415498" cy="276999"/>
          </a:xfrm>
          <a:prstGeom prst="rect">
            <a:avLst/>
          </a:prstGeom>
          <a:noFill/>
        </p:spPr>
        <p:txBody>
          <a:bodyPr wrap="none" rtlCol="0">
            <a:spAutoFit/>
          </a:bodyPr>
          <a:lstStyle/>
          <a:p>
            <a:r>
              <a:rPr kumimoji="1" lang="en-US" altLang="ja-JP" sz="1200" dirty="0"/>
              <a:t>4</a:t>
            </a:r>
            <a:r>
              <a:rPr kumimoji="1" lang="ja-JP" altLang="en-US" sz="1200" dirty="0"/>
              <a:t>月</a:t>
            </a:r>
          </a:p>
        </p:txBody>
      </p:sp>
      <p:sp>
        <p:nvSpPr>
          <p:cNvPr id="15" name="矢印: 上 14">
            <a:extLst>
              <a:ext uri="{FF2B5EF4-FFF2-40B4-BE49-F238E27FC236}">
                <a16:creationId xmlns:a16="http://schemas.microsoft.com/office/drawing/2014/main" id="{13EC642C-839A-468B-8AB1-45478F0441B6}"/>
              </a:ext>
            </a:extLst>
          </p:cNvPr>
          <p:cNvSpPr/>
          <p:nvPr/>
        </p:nvSpPr>
        <p:spPr>
          <a:xfrm rot="10800000">
            <a:off x="1900540" y="1313967"/>
            <a:ext cx="245889" cy="599354"/>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四角形: 角を丸くする 13">
            <a:extLst>
              <a:ext uri="{FF2B5EF4-FFF2-40B4-BE49-F238E27FC236}">
                <a16:creationId xmlns:a16="http://schemas.microsoft.com/office/drawing/2014/main" id="{E4A41F7C-47B0-4228-A080-B01590C97B62}"/>
              </a:ext>
            </a:extLst>
          </p:cNvPr>
          <p:cNvSpPr/>
          <p:nvPr/>
        </p:nvSpPr>
        <p:spPr>
          <a:xfrm>
            <a:off x="1058812" y="964534"/>
            <a:ext cx="2043953" cy="53788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t>調達申請</a:t>
            </a:r>
            <a:endParaRPr kumimoji="1" lang="en-US" altLang="ja-JP" dirty="0"/>
          </a:p>
        </p:txBody>
      </p:sp>
      <p:sp>
        <p:nvSpPr>
          <p:cNvPr id="16" name="テキスト ボックス 15">
            <a:extLst>
              <a:ext uri="{FF2B5EF4-FFF2-40B4-BE49-F238E27FC236}">
                <a16:creationId xmlns:a16="http://schemas.microsoft.com/office/drawing/2014/main" id="{1DBA1FCC-D44D-4B7A-808F-4513907845A3}"/>
              </a:ext>
            </a:extLst>
          </p:cNvPr>
          <p:cNvSpPr txBox="1"/>
          <p:nvPr/>
        </p:nvSpPr>
        <p:spPr>
          <a:xfrm>
            <a:off x="73969" y="5785703"/>
            <a:ext cx="954107" cy="646331"/>
          </a:xfrm>
          <a:prstGeom prst="rect">
            <a:avLst/>
          </a:prstGeom>
          <a:noFill/>
        </p:spPr>
        <p:txBody>
          <a:bodyPr wrap="none" rtlCol="0">
            <a:spAutoFit/>
          </a:bodyPr>
          <a:lstStyle/>
          <a:p>
            <a:r>
              <a:rPr kumimoji="1" lang="ja-JP" altLang="en-US" sz="1200" dirty="0"/>
              <a:t>並行して</a:t>
            </a:r>
            <a:endParaRPr kumimoji="1" lang="en-US" altLang="ja-JP" sz="1200" dirty="0"/>
          </a:p>
          <a:p>
            <a:r>
              <a:rPr kumimoji="1" lang="ja-JP" altLang="en-US" sz="1200" dirty="0"/>
              <a:t>豊能町予算</a:t>
            </a:r>
            <a:endParaRPr kumimoji="1" lang="en-US" altLang="ja-JP" sz="1200" dirty="0"/>
          </a:p>
          <a:p>
            <a:r>
              <a:rPr kumimoji="1" lang="en-US" altLang="ja-JP" sz="1200" dirty="0"/>
              <a:t>9</a:t>
            </a:r>
            <a:r>
              <a:rPr kumimoji="1" lang="ja-JP" altLang="en-US" sz="1200" dirty="0"/>
              <a:t>月末まで</a:t>
            </a:r>
          </a:p>
        </p:txBody>
      </p:sp>
      <p:sp>
        <p:nvSpPr>
          <p:cNvPr id="2" name="テキスト ボックス 1">
            <a:extLst>
              <a:ext uri="{FF2B5EF4-FFF2-40B4-BE49-F238E27FC236}">
                <a16:creationId xmlns:a16="http://schemas.microsoft.com/office/drawing/2014/main" id="{5D8C1AD3-F2C3-4B8C-A985-53CB5AA44906}"/>
              </a:ext>
            </a:extLst>
          </p:cNvPr>
          <p:cNvSpPr txBox="1"/>
          <p:nvPr/>
        </p:nvSpPr>
        <p:spPr>
          <a:xfrm>
            <a:off x="7707461" y="2655053"/>
            <a:ext cx="4339650" cy="1754326"/>
          </a:xfrm>
          <a:prstGeom prst="rect">
            <a:avLst/>
          </a:prstGeom>
          <a:noFill/>
        </p:spPr>
        <p:txBody>
          <a:bodyPr wrap="none" rtlCol="0">
            <a:spAutoFit/>
          </a:bodyPr>
          <a:lstStyle/>
          <a:p>
            <a:r>
              <a:rPr kumimoji="1" lang="ja-JP" altLang="en-US" dirty="0"/>
              <a:t>中間検査を踏まえて報告書を随時更新</a:t>
            </a:r>
            <a:endParaRPr kumimoji="1" lang="en-US" altLang="ja-JP" dirty="0"/>
          </a:p>
          <a:p>
            <a:endParaRPr kumimoji="1" lang="en-US" altLang="ja-JP" dirty="0"/>
          </a:p>
          <a:p>
            <a:r>
              <a:rPr kumimoji="1" lang="ja-JP" altLang="en-US" dirty="0"/>
              <a:t>実績報告書の作成まで随時対応</a:t>
            </a:r>
            <a:endParaRPr kumimoji="1" lang="en-US" altLang="ja-JP" dirty="0"/>
          </a:p>
          <a:p>
            <a:endParaRPr kumimoji="1" lang="en-US" altLang="ja-JP" dirty="0"/>
          </a:p>
          <a:p>
            <a:r>
              <a:rPr kumimoji="1" lang="en-US" altLang="ja-JP" dirty="0"/>
              <a:t>OZ1,NEC</a:t>
            </a:r>
            <a:r>
              <a:rPr kumimoji="1" lang="ja-JP" altLang="en-US" dirty="0"/>
              <a:t>ネッツエスアイ</a:t>
            </a:r>
            <a:r>
              <a:rPr kumimoji="1" lang="en-US" altLang="ja-JP" dirty="0"/>
              <a:t>,</a:t>
            </a:r>
            <a:r>
              <a:rPr kumimoji="1" lang="ja-JP" altLang="en-US" dirty="0"/>
              <a:t>三井住友海上は</a:t>
            </a:r>
            <a:endParaRPr kumimoji="1" lang="en-US" altLang="ja-JP" dirty="0"/>
          </a:p>
          <a:p>
            <a:r>
              <a:rPr kumimoji="1" lang="ja-JP" altLang="en-US" dirty="0"/>
              <a:t>ご協力お願いします。</a:t>
            </a:r>
            <a:endParaRPr kumimoji="1" lang="en-US" altLang="ja-JP" dirty="0"/>
          </a:p>
        </p:txBody>
      </p:sp>
    </p:spTree>
    <p:extLst>
      <p:ext uri="{BB962C8B-B14F-4D97-AF65-F5344CB8AC3E}">
        <p14:creationId xmlns:p14="http://schemas.microsoft.com/office/powerpoint/2010/main" val="266338413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6729BC07-7EE7-40E0-84CC-B97552AB98E9}"/>
              </a:ext>
            </a:extLst>
          </p:cNvPr>
          <p:cNvSpPr txBox="1"/>
          <p:nvPr/>
        </p:nvSpPr>
        <p:spPr>
          <a:xfrm>
            <a:off x="2967317" y="2835549"/>
            <a:ext cx="6109365" cy="769441"/>
          </a:xfrm>
          <a:prstGeom prst="rect">
            <a:avLst/>
          </a:prstGeom>
          <a:noFill/>
        </p:spPr>
        <p:txBody>
          <a:bodyPr wrap="none" rtlCol="0">
            <a:spAutoFit/>
          </a:bodyPr>
          <a:lstStyle/>
          <a:p>
            <a:r>
              <a:rPr kumimoji="1" lang="en-US" altLang="ja-JP" sz="4400" b="1" dirty="0"/>
              <a:t>CSPFC</a:t>
            </a:r>
            <a:r>
              <a:rPr kumimoji="1" lang="ja-JP" altLang="en-US" sz="4400" b="1" dirty="0"/>
              <a:t>事務局からの案内</a:t>
            </a:r>
          </a:p>
        </p:txBody>
      </p:sp>
    </p:spTree>
    <p:extLst>
      <p:ext uri="{BB962C8B-B14F-4D97-AF65-F5344CB8AC3E}">
        <p14:creationId xmlns:p14="http://schemas.microsoft.com/office/powerpoint/2010/main" val="340357568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5DBBD1E5-3DA4-475F-9A62-F31308A07C3D}"/>
              </a:ext>
            </a:extLst>
          </p:cNvPr>
          <p:cNvPicPr>
            <a:picLocks noChangeAspect="1"/>
          </p:cNvPicPr>
          <p:nvPr/>
        </p:nvPicPr>
        <p:blipFill>
          <a:blip r:embed="rId2"/>
          <a:stretch>
            <a:fillRect/>
          </a:stretch>
        </p:blipFill>
        <p:spPr>
          <a:xfrm>
            <a:off x="198822" y="570578"/>
            <a:ext cx="8468024" cy="6130403"/>
          </a:xfrm>
          <a:prstGeom prst="rect">
            <a:avLst/>
          </a:prstGeom>
        </p:spPr>
      </p:pic>
      <p:sp>
        <p:nvSpPr>
          <p:cNvPr id="4" name="テキスト ボックス 3">
            <a:extLst>
              <a:ext uri="{FF2B5EF4-FFF2-40B4-BE49-F238E27FC236}">
                <a16:creationId xmlns:a16="http://schemas.microsoft.com/office/drawing/2014/main" id="{11E43D6D-3B74-4687-8A2A-CEC4AE22E4DB}"/>
              </a:ext>
            </a:extLst>
          </p:cNvPr>
          <p:cNvSpPr txBox="1"/>
          <p:nvPr/>
        </p:nvSpPr>
        <p:spPr>
          <a:xfrm>
            <a:off x="1472011" y="61472"/>
            <a:ext cx="6094476" cy="369332"/>
          </a:xfrm>
          <a:prstGeom prst="rect">
            <a:avLst/>
          </a:prstGeom>
          <a:noFill/>
        </p:spPr>
        <p:txBody>
          <a:bodyPr wrap="square">
            <a:spAutoFit/>
          </a:bodyPr>
          <a:lstStyle/>
          <a:p>
            <a:r>
              <a:rPr lang="ja-JP" altLang="en-US" dirty="0">
                <a:solidFill>
                  <a:schemeClr val="bg1"/>
                </a:solidFill>
              </a:rPr>
              <a:t>メーリングリスト</a:t>
            </a:r>
          </a:p>
        </p:txBody>
      </p:sp>
      <p:sp>
        <p:nvSpPr>
          <p:cNvPr id="5" name="テキスト ボックス 4">
            <a:extLst>
              <a:ext uri="{FF2B5EF4-FFF2-40B4-BE49-F238E27FC236}">
                <a16:creationId xmlns:a16="http://schemas.microsoft.com/office/drawing/2014/main" id="{9EF69BD2-473D-4193-8BD3-4A5B25BF1C8C}"/>
              </a:ext>
            </a:extLst>
          </p:cNvPr>
          <p:cNvSpPr txBox="1"/>
          <p:nvPr/>
        </p:nvSpPr>
        <p:spPr>
          <a:xfrm>
            <a:off x="8724384" y="931652"/>
            <a:ext cx="3467616" cy="2800767"/>
          </a:xfrm>
          <a:prstGeom prst="rect">
            <a:avLst/>
          </a:prstGeom>
          <a:noFill/>
        </p:spPr>
        <p:txBody>
          <a:bodyPr wrap="none" rtlCol="0">
            <a:spAutoFit/>
          </a:bodyPr>
          <a:lstStyle/>
          <a:p>
            <a:r>
              <a:rPr kumimoji="1" lang="ja-JP" altLang="en-US" sz="1600" dirty="0"/>
              <a:t>豊能定例会が全ての基本</a:t>
            </a:r>
            <a:endParaRPr kumimoji="1" lang="en-US" altLang="ja-JP" sz="1600" dirty="0"/>
          </a:p>
          <a:p>
            <a:endParaRPr kumimoji="1" lang="en-US" altLang="ja-JP" sz="1600" dirty="0"/>
          </a:p>
          <a:p>
            <a:r>
              <a:rPr kumimoji="1" lang="ja-JP" altLang="en-US" sz="1600" dirty="0"/>
              <a:t>今後</a:t>
            </a:r>
            <a:r>
              <a:rPr kumimoji="1" lang="en-US" altLang="ja-JP" sz="1600" dirty="0"/>
              <a:t>all</a:t>
            </a:r>
            <a:r>
              <a:rPr kumimoji="1" lang="ja-JP" altLang="en-US" sz="1600" dirty="0"/>
              <a:t>でメンバーも参加</a:t>
            </a:r>
            <a:endParaRPr kumimoji="1" lang="en-US" altLang="ja-JP" sz="1600" dirty="0"/>
          </a:p>
          <a:p>
            <a:endParaRPr kumimoji="1" lang="en-US" altLang="ja-JP" sz="1600" dirty="0"/>
          </a:p>
          <a:p>
            <a:r>
              <a:rPr kumimoji="1" lang="ja-JP" altLang="en-US" sz="1600" dirty="0"/>
              <a:t>各自治体向けには</a:t>
            </a:r>
            <a:endParaRPr kumimoji="1" lang="en-US" altLang="ja-JP" sz="1600" dirty="0"/>
          </a:p>
          <a:p>
            <a:r>
              <a:rPr kumimoji="1" lang="ja-JP" altLang="en-US" sz="1600" dirty="0"/>
              <a:t>別分科会を設定し、個別対応</a:t>
            </a:r>
            <a:endParaRPr kumimoji="1" lang="en-US" altLang="ja-JP" sz="1600" dirty="0"/>
          </a:p>
          <a:p>
            <a:endParaRPr kumimoji="1" lang="en-US" altLang="ja-JP" sz="1600" dirty="0"/>
          </a:p>
          <a:p>
            <a:r>
              <a:rPr kumimoji="1" lang="ja-JP" altLang="en-US" sz="1600" dirty="0"/>
              <a:t>例：福井県</a:t>
            </a:r>
            <a:endParaRPr kumimoji="1" lang="en-US" altLang="ja-JP" sz="1600" dirty="0"/>
          </a:p>
          <a:p>
            <a:r>
              <a:rPr kumimoji="1" lang="ja-JP" altLang="en-US" sz="1600" dirty="0"/>
              <a:t>　福井ワーキング</a:t>
            </a:r>
            <a:endParaRPr kumimoji="1" lang="en-US" altLang="ja-JP" sz="1600" dirty="0"/>
          </a:p>
          <a:p>
            <a:r>
              <a:rPr kumimoji="1" lang="ja-JP" altLang="en-US" sz="1600" dirty="0"/>
              <a:t>　　</a:t>
            </a:r>
            <a:r>
              <a:rPr kumimoji="1" lang="en-US" altLang="ja-JP" sz="1600" dirty="0"/>
              <a:t>CSPFC</a:t>
            </a:r>
            <a:r>
              <a:rPr kumimoji="1" lang="ja-JP" altLang="en-US" sz="1600" dirty="0"/>
              <a:t>リーダー企業</a:t>
            </a:r>
            <a:br>
              <a:rPr kumimoji="1" lang="en-US" altLang="ja-JP" sz="1600" dirty="0"/>
            </a:br>
            <a:r>
              <a:rPr kumimoji="1" lang="ja-JP" altLang="en-US" sz="1600" dirty="0"/>
              <a:t>　　＋地元企業（各社</a:t>
            </a:r>
            <a:r>
              <a:rPr kumimoji="1" lang="en-US" altLang="ja-JP" sz="1600" dirty="0"/>
              <a:t>CSPF</a:t>
            </a:r>
            <a:r>
              <a:rPr kumimoji="1" lang="ja-JP" altLang="en-US" sz="1600" dirty="0"/>
              <a:t>参加要）</a:t>
            </a:r>
          </a:p>
        </p:txBody>
      </p:sp>
    </p:spTree>
    <p:extLst>
      <p:ext uri="{BB962C8B-B14F-4D97-AF65-F5344CB8AC3E}">
        <p14:creationId xmlns:p14="http://schemas.microsoft.com/office/powerpoint/2010/main" val="231077105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7E3C9E28-85BA-4C55-82F3-283BE5E03748}"/>
              </a:ext>
            </a:extLst>
          </p:cNvPr>
          <p:cNvSpPr txBox="1"/>
          <p:nvPr/>
        </p:nvSpPr>
        <p:spPr>
          <a:xfrm>
            <a:off x="1720312" y="2828441"/>
            <a:ext cx="184731" cy="707886"/>
          </a:xfrm>
          <a:prstGeom prst="rect">
            <a:avLst/>
          </a:prstGeom>
          <a:noFill/>
        </p:spPr>
        <p:txBody>
          <a:bodyPr wrap="none" lIns="91440" tIns="45720" rIns="91440" bIns="45720" rtlCol="0" anchor="t">
            <a:spAutoFit/>
          </a:bodyPr>
          <a:lstStyle/>
          <a:p>
            <a:endParaRPr lang="en-US" altLang="ja-JP" sz="4000" dirty="0"/>
          </a:p>
        </p:txBody>
      </p:sp>
      <p:pic>
        <p:nvPicPr>
          <p:cNvPr id="5" name="図 5" descr="建物, ブラインド が含まれている画像&#10;&#10;説明は自動で生成されたものです">
            <a:extLst>
              <a:ext uri="{FF2B5EF4-FFF2-40B4-BE49-F238E27FC236}">
                <a16:creationId xmlns:a16="http://schemas.microsoft.com/office/drawing/2014/main" id="{1A4D3B0B-928B-4D58-BE48-B5FC99DBB2E3}"/>
              </a:ext>
            </a:extLst>
          </p:cNvPr>
          <p:cNvPicPr>
            <a:picLocks noChangeAspect="1"/>
          </p:cNvPicPr>
          <p:nvPr/>
        </p:nvPicPr>
        <p:blipFill>
          <a:blip r:embed="rId2"/>
          <a:stretch>
            <a:fillRect/>
          </a:stretch>
        </p:blipFill>
        <p:spPr>
          <a:xfrm>
            <a:off x="141358" y="520640"/>
            <a:ext cx="11909284" cy="6259761"/>
          </a:xfrm>
          <a:prstGeom prst="rect">
            <a:avLst/>
          </a:prstGeom>
        </p:spPr>
      </p:pic>
      <p:sp>
        <p:nvSpPr>
          <p:cNvPr id="4" name="テキスト ボックス 3">
            <a:extLst>
              <a:ext uri="{FF2B5EF4-FFF2-40B4-BE49-F238E27FC236}">
                <a16:creationId xmlns:a16="http://schemas.microsoft.com/office/drawing/2014/main" id="{DA0CB775-4F1D-4FB1-9641-B9C6238EF4F5}"/>
              </a:ext>
            </a:extLst>
          </p:cNvPr>
          <p:cNvSpPr txBox="1"/>
          <p:nvPr/>
        </p:nvSpPr>
        <p:spPr>
          <a:xfrm>
            <a:off x="1704512" y="79897"/>
            <a:ext cx="3666478" cy="400110"/>
          </a:xfrm>
          <a:prstGeom prst="rect">
            <a:avLst/>
          </a:prstGeom>
          <a:noFill/>
        </p:spPr>
        <p:txBody>
          <a:bodyPr wrap="square" rtlCol="0">
            <a:spAutoFit/>
          </a:bodyPr>
          <a:lstStyle/>
          <a:p>
            <a:r>
              <a:rPr kumimoji="1" lang="ja-JP" altLang="en-US" sz="2000" dirty="0">
                <a:solidFill>
                  <a:schemeClr val="bg1"/>
                </a:solidFill>
              </a:rPr>
              <a:t>分科会メーリングリスト</a:t>
            </a:r>
          </a:p>
        </p:txBody>
      </p:sp>
    </p:spTree>
    <p:extLst>
      <p:ext uri="{BB962C8B-B14F-4D97-AF65-F5344CB8AC3E}">
        <p14:creationId xmlns:p14="http://schemas.microsoft.com/office/powerpoint/2010/main" val="76283520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15023D10-F4F3-472C-91C8-33CAF548623A}"/>
              </a:ext>
            </a:extLst>
          </p:cNvPr>
          <p:cNvSpPr txBox="1"/>
          <p:nvPr/>
        </p:nvSpPr>
        <p:spPr>
          <a:xfrm>
            <a:off x="1704512" y="79897"/>
            <a:ext cx="3666478" cy="400110"/>
          </a:xfrm>
          <a:prstGeom prst="rect">
            <a:avLst/>
          </a:prstGeom>
          <a:noFill/>
        </p:spPr>
        <p:txBody>
          <a:bodyPr wrap="square" rtlCol="0">
            <a:spAutoFit/>
          </a:bodyPr>
          <a:lstStyle/>
          <a:p>
            <a:r>
              <a:rPr kumimoji="1" lang="ja-JP" altLang="en-US" sz="2000" dirty="0">
                <a:solidFill>
                  <a:schemeClr val="bg1"/>
                </a:solidFill>
              </a:rPr>
              <a:t>分科会メンバーリスト</a:t>
            </a:r>
          </a:p>
        </p:txBody>
      </p:sp>
      <p:sp>
        <p:nvSpPr>
          <p:cNvPr id="4" name="テキスト ボックス 3">
            <a:extLst>
              <a:ext uri="{FF2B5EF4-FFF2-40B4-BE49-F238E27FC236}">
                <a16:creationId xmlns:a16="http://schemas.microsoft.com/office/drawing/2014/main" id="{7483C147-630F-4B5B-AB70-37F4DB98F297}"/>
              </a:ext>
            </a:extLst>
          </p:cNvPr>
          <p:cNvSpPr txBox="1"/>
          <p:nvPr/>
        </p:nvSpPr>
        <p:spPr>
          <a:xfrm>
            <a:off x="710213" y="780068"/>
            <a:ext cx="10458811" cy="5509200"/>
          </a:xfrm>
          <a:prstGeom prst="rect">
            <a:avLst/>
          </a:prstGeom>
          <a:noFill/>
        </p:spPr>
        <p:txBody>
          <a:bodyPr wrap="square" lIns="91440" tIns="45720" rIns="91440" bIns="45720" rtlCol="0" anchor="t">
            <a:spAutoFit/>
          </a:bodyPr>
          <a:lstStyle/>
          <a:p>
            <a:r>
              <a:rPr kumimoji="1" lang="en-US" altLang="ja-JP" sz="1600" dirty="0"/>
              <a:t>1</a:t>
            </a:r>
            <a:r>
              <a:rPr kumimoji="1" lang="ja-JP" altLang="en-US" sz="1600" dirty="0"/>
              <a:t>．見守り（</a:t>
            </a:r>
            <a:r>
              <a:rPr kumimoji="1" lang="en-US" altLang="ja-JP" sz="1600" dirty="0"/>
              <a:t>NEC</a:t>
            </a:r>
            <a:r>
              <a:rPr kumimoji="1" lang="ja-JP" altLang="en-US" sz="1600" dirty="0"/>
              <a:t>ネッツエスアイ）　　</a:t>
            </a:r>
            <a:r>
              <a:rPr kumimoji="1" lang="ja-JP" altLang="en-US" sz="1600" dirty="0">
                <a:highlight>
                  <a:srgbClr val="C0C0C0"/>
                </a:highlight>
              </a:rPr>
              <a:t>ビットキー</a:t>
            </a:r>
            <a:endParaRPr kumimoji="1" lang="en-US" altLang="ja-JP" sz="1600" dirty="0">
              <a:highlight>
                <a:srgbClr val="C0C0C0"/>
              </a:highlight>
            </a:endParaRPr>
          </a:p>
          <a:p>
            <a:endParaRPr kumimoji="1" lang="ja-JP" altLang="en-US" sz="1600" dirty="0"/>
          </a:p>
          <a:p>
            <a:pPr marL="342900" indent="-342900">
              <a:buAutoNum type="arabicPeriod" startAt="2"/>
            </a:pPr>
            <a:r>
              <a:rPr kumimoji="1" lang="ja-JP" altLang="en-US" sz="1600" dirty="0"/>
              <a:t>ヘルスケア（三井海上）　</a:t>
            </a:r>
            <a:r>
              <a:rPr lang="en-US" altLang="ja-JP" sz="1600" dirty="0">
                <a:effectLst/>
                <a:highlight>
                  <a:srgbClr val="C0C0C0"/>
                </a:highlight>
                <a:latin typeface="ＭＳ Ｐゴシック"/>
                <a:ea typeface="ＭＳ Ｐゴシック"/>
                <a:cs typeface="ＭＳ Ｐゴシック" panose="020B0600070205080204" pitchFamily="50" charset="-128"/>
              </a:rPr>
              <a:t>Green </a:t>
            </a:r>
            <a:r>
              <a:rPr lang="en-US" altLang="ja-JP" sz="1600" dirty="0" err="1">
                <a:effectLst/>
                <a:highlight>
                  <a:srgbClr val="C0C0C0"/>
                </a:highlight>
                <a:latin typeface="ＭＳ Ｐゴシック"/>
                <a:ea typeface="ＭＳ Ｐゴシック"/>
                <a:cs typeface="ＭＳ Ｐゴシック" panose="020B0600070205080204" pitchFamily="50" charset="-128"/>
              </a:rPr>
              <a:t>Bioanalytics</a:t>
            </a:r>
            <a:r>
              <a:rPr lang="ja-JP" altLang="en-US" sz="1600" dirty="0">
                <a:effectLst/>
                <a:latin typeface="ＭＳ Ｐゴシック"/>
                <a:ea typeface="ＭＳ Ｐゴシック"/>
                <a:cs typeface="ＭＳ Ｐゴシック" panose="020B0600070205080204" pitchFamily="50" charset="-128"/>
              </a:rPr>
              <a:t>　</a:t>
            </a:r>
            <a:r>
              <a:rPr lang="ja-JP" altLang="en-US" sz="1600" dirty="0">
                <a:effectLst/>
                <a:highlight>
                  <a:srgbClr val="C0C0C0"/>
                </a:highlight>
                <a:latin typeface="ＭＳ Ｐゴシック"/>
                <a:ea typeface="ＭＳ Ｐゴシック"/>
                <a:cs typeface="ＭＳ Ｐゴシック" panose="020B0600070205080204" pitchFamily="50" charset="-128"/>
              </a:rPr>
              <a:t>髙橋様</a:t>
            </a:r>
            <a:endParaRPr lang="en-US" altLang="ja-JP" sz="1600" dirty="0">
              <a:effectLst/>
              <a:highlight>
                <a:srgbClr val="C0C0C0"/>
              </a:highlight>
              <a:latin typeface="ＭＳ Ｐゴシック"/>
              <a:ea typeface="ＭＳ Ｐゴシック"/>
              <a:cs typeface="ＭＳ Ｐゴシック" panose="020B0600070205080204" pitchFamily="50" charset="-128"/>
            </a:endParaRPr>
          </a:p>
          <a:p>
            <a:endParaRPr kumimoji="1" lang="ja-JP" altLang="en-US" sz="1600" dirty="0"/>
          </a:p>
          <a:p>
            <a:pPr marL="342900" indent="-342900">
              <a:buAutoNum type="arabicPeriod" startAt="3"/>
            </a:pPr>
            <a:r>
              <a:rPr kumimoji="1" lang="ja-JP" altLang="en-US" sz="1600" dirty="0"/>
              <a:t>子育て（</a:t>
            </a:r>
            <a:r>
              <a:rPr kumimoji="1" lang="en-US" altLang="ja-JP" sz="1600" dirty="0"/>
              <a:t>NEC</a:t>
            </a:r>
            <a:r>
              <a:rPr kumimoji="1" lang="ja-JP" altLang="en-US" sz="1600" dirty="0"/>
              <a:t>ネッツエスアイ）</a:t>
            </a:r>
            <a:endParaRPr kumimoji="1" lang="en-US" altLang="ja-JP" sz="1600" dirty="0"/>
          </a:p>
          <a:p>
            <a:endParaRPr kumimoji="1" lang="ja-JP" altLang="en-US" sz="1600" dirty="0"/>
          </a:p>
          <a:p>
            <a:pPr marL="342900" indent="-342900">
              <a:buAutoNum type="arabicPeriod" startAt="4"/>
            </a:pPr>
            <a:r>
              <a:rPr kumimoji="1" lang="ja-JP" altLang="en-US" sz="1600" dirty="0"/>
              <a:t>買物支援（三井住友）　</a:t>
            </a:r>
            <a:r>
              <a:rPr kumimoji="1" lang="ja-JP" altLang="en-US" sz="1600" dirty="0">
                <a:highlight>
                  <a:srgbClr val="C0C0C0"/>
                </a:highlight>
              </a:rPr>
              <a:t>ビットキー</a:t>
            </a:r>
            <a:endParaRPr kumimoji="1" lang="en-US" altLang="ja-JP" sz="1600" dirty="0">
              <a:highlight>
                <a:srgbClr val="C0C0C0"/>
              </a:highlight>
            </a:endParaRPr>
          </a:p>
          <a:p>
            <a:endParaRPr kumimoji="1" lang="ja-JP" altLang="en-US" sz="1600" dirty="0"/>
          </a:p>
          <a:p>
            <a:pPr marL="342900" indent="-342900">
              <a:buAutoNum type="arabicPeriod" startAt="5"/>
            </a:pPr>
            <a:r>
              <a:rPr kumimoji="1" lang="ja-JP" altLang="en-US" sz="1600" dirty="0"/>
              <a:t>デジタル教育（ＯＺ１）</a:t>
            </a:r>
            <a:r>
              <a:rPr kumimoji="1" lang="en-US" altLang="ja-JP" sz="1600" dirty="0" err="1">
                <a:highlight>
                  <a:srgbClr val="C0C0C0"/>
                </a:highlight>
                <a:latin typeface="+mj-lt"/>
                <a:ea typeface="ＭＳ Ｐゴシック"/>
              </a:rPr>
              <a:t>NoCode</a:t>
            </a:r>
            <a:r>
              <a:rPr kumimoji="1" lang="ja-JP" altLang="en-US" sz="1600" dirty="0">
                <a:highlight>
                  <a:srgbClr val="C0C0C0"/>
                </a:highlight>
                <a:latin typeface="+mj-lt"/>
                <a:ea typeface="ＭＳ Ｐゴシック"/>
              </a:rPr>
              <a:t>　</a:t>
            </a:r>
            <a:r>
              <a:rPr kumimoji="1" lang="en-US" altLang="ja-JP" sz="1600" dirty="0">
                <a:highlight>
                  <a:srgbClr val="C0C0C0"/>
                </a:highlight>
                <a:latin typeface="+mj-lt"/>
                <a:ea typeface="ＭＳ Ｐゴシック"/>
              </a:rPr>
              <a:t>Japan</a:t>
            </a:r>
            <a:r>
              <a:rPr lang="ja-JP" altLang="en-US" sz="1600" dirty="0">
                <a:effectLst/>
                <a:latin typeface="+mj-lt"/>
                <a:ea typeface="ＭＳ Ｐゴシック"/>
                <a:cs typeface="ＭＳ Ｐゴシック" panose="020B0600070205080204" pitchFamily="50" charset="-128"/>
              </a:rPr>
              <a:t>　</a:t>
            </a:r>
            <a:endParaRPr kumimoji="1" lang="en-US" altLang="ja-JP" sz="1600" dirty="0">
              <a:latin typeface="+mj-lt"/>
              <a:ea typeface="ＭＳ Ｐゴシック"/>
            </a:endParaRPr>
          </a:p>
          <a:p>
            <a:endParaRPr kumimoji="1" lang="ja-JP" altLang="en-US" sz="1600" dirty="0"/>
          </a:p>
          <a:p>
            <a:pPr marL="342900" indent="-342900">
              <a:buAutoNum type="arabicPeriod" startAt="6"/>
            </a:pPr>
            <a:r>
              <a:rPr kumimoji="1" lang="ja-JP" altLang="en-US" sz="1600" dirty="0"/>
              <a:t>観光（ＯＺ１）　</a:t>
            </a:r>
            <a:r>
              <a:rPr kumimoji="1" lang="ja-JP" altLang="en-US" sz="1600" dirty="0">
                <a:highlight>
                  <a:srgbClr val="C0C0C0"/>
                </a:highlight>
              </a:rPr>
              <a:t>おてつたび</a:t>
            </a:r>
            <a:endParaRPr lang="en-US" altLang="ja-JP" sz="1600" dirty="0">
              <a:highlight>
                <a:srgbClr val="C0C0C0"/>
              </a:highlight>
            </a:endParaRPr>
          </a:p>
          <a:p>
            <a:endParaRPr lang="ja-JP" altLang="en-US" sz="1600" dirty="0">
              <a:highlight>
                <a:srgbClr val="C0C0C0"/>
              </a:highlight>
            </a:endParaRPr>
          </a:p>
          <a:p>
            <a:pPr marL="342900" indent="-342900">
              <a:buAutoNum type="arabicPeriod" startAt="7"/>
            </a:pPr>
            <a:r>
              <a:rPr kumimoji="1" lang="ja-JP" altLang="en-US" sz="1600" dirty="0"/>
              <a:t>地域経済（ＯＺ１　フィノバレー）</a:t>
            </a:r>
            <a:endParaRPr kumimoji="1" lang="en-US" altLang="ja-JP" sz="1600" dirty="0"/>
          </a:p>
          <a:p>
            <a:endParaRPr kumimoji="1" lang="ja-JP" altLang="en-US" sz="1600" dirty="0"/>
          </a:p>
          <a:p>
            <a:pPr marL="342900" indent="-342900">
              <a:buAutoNum type="arabicPeriod" startAt="8"/>
            </a:pPr>
            <a:r>
              <a:rPr kumimoji="1" lang="ja-JP" altLang="en-US" sz="1600" dirty="0"/>
              <a:t>モビリティ（ドコモ　ＯＺ１）</a:t>
            </a:r>
            <a:r>
              <a:rPr kumimoji="1" lang="ja-JP" altLang="en-US" sz="1600" dirty="0">
                <a:highlight>
                  <a:srgbClr val="C0C0C0"/>
                </a:highlight>
              </a:rPr>
              <a:t>関西電力</a:t>
            </a:r>
            <a:r>
              <a:rPr kumimoji="1" lang="ja-JP" altLang="en-US" sz="1600" dirty="0"/>
              <a:t>　</a:t>
            </a:r>
            <a:r>
              <a:rPr lang="en-US" altLang="ja-JP" sz="1600" kern="0" dirty="0">
                <a:effectLst/>
                <a:highlight>
                  <a:srgbClr val="C0C0C0"/>
                </a:highlight>
                <a:latin typeface="ＭＳ Ｐゴシック"/>
                <a:cs typeface="ＭＳ Ｐゴシック" panose="020B0600070205080204" pitchFamily="50" charset="-128"/>
              </a:rPr>
              <a:t>SWAT Mobility</a:t>
            </a:r>
          </a:p>
          <a:p>
            <a:endParaRPr kumimoji="1" lang="ja-JP" altLang="en-US" sz="1600" dirty="0"/>
          </a:p>
          <a:p>
            <a:pPr marL="342900" indent="-342900">
              <a:buAutoNum type="arabicPeriod" startAt="9"/>
            </a:pPr>
            <a:r>
              <a:rPr kumimoji="1" lang="ja-JP" altLang="en-US" sz="1600" dirty="0"/>
              <a:t>インフラ（関西電力）</a:t>
            </a:r>
            <a:r>
              <a:rPr kumimoji="1" lang="ja-JP" altLang="en-US" sz="1600" dirty="0">
                <a:highlight>
                  <a:srgbClr val="C0C0C0"/>
                </a:highlight>
              </a:rPr>
              <a:t>アンデコ</a:t>
            </a:r>
            <a:endParaRPr kumimoji="1" lang="en-US" altLang="ja-JP" sz="1600" dirty="0">
              <a:highlight>
                <a:srgbClr val="C0C0C0"/>
              </a:highlight>
            </a:endParaRPr>
          </a:p>
          <a:p>
            <a:endParaRPr kumimoji="1" lang="ja-JP" altLang="en-US" sz="1600" dirty="0"/>
          </a:p>
          <a:p>
            <a:pPr marL="342900" indent="-342900">
              <a:buAutoNum type="arabicPeriod"/>
            </a:pPr>
            <a:r>
              <a:rPr kumimoji="1" lang="ja-JP" altLang="en-US" sz="1600" dirty="0"/>
              <a:t>デジタル行政（ＮＥＣネッツエスアイ）</a:t>
            </a:r>
            <a:r>
              <a:rPr kumimoji="1" lang="ja-JP" sz="1600" dirty="0">
                <a:highlight>
                  <a:srgbClr val="C0C0C0"/>
                </a:highlight>
                <a:ea typeface="+mn-lt"/>
                <a:cs typeface="+mn-lt"/>
              </a:rPr>
              <a:t>アスコエパートナーズ</a:t>
            </a:r>
            <a:r>
              <a:rPr kumimoji="1" lang="ja-JP" sz="1600" dirty="0">
                <a:ea typeface="+mn-lt"/>
                <a:cs typeface="+mn-lt"/>
              </a:rPr>
              <a:t>　</a:t>
            </a:r>
            <a:r>
              <a:rPr kumimoji="1" lang="en-US" altLang="ja-JP" sz="1600" dirty="0">
                <a:highlight>
                  <a:srgbClr val="C0C0C0"/>
                </a:highlight>
                <a:ea typeface="+mn-lt"/>
                <a:cs typeface="+mn-lt"/>
              </a:rPr>
              <a:t>OZ1</a:t>
            </a:r>
            <a:r>
              <a:rPr kumimoji="1" lang="ja-JP" sz="1600" dirty="0">
                <a:ea typeface="+mn-lt"/>
                <a:cs typeface="+mn-lt"/>
              </a:rPr>
              <a:t>　</a:t>
            </a:r>
            <a:r>
              <a:rPr kumimoji="1" lang="ja-JP" sz="1600" dirty="0">
                <a:highlight>
                  <a:srgbClr val="C0C0C0"/>
                </a:highlight>
                <a:ea typeface="+mn-lt"/>
                <a:cs typeface="+mn-lt"/>
              </a:rPr>
              <a:t>ロボットコンサルティング</a:t>
            </a:r>
            <a:endParaRPr lang="en-US" altLang="ja-JP" sz="1600" dirty="0">
              <a:highlight>
                <a:srgbClr val="C0C0C0"/>
              </a:highlight>
            </a:endParaRPr>
          </a:p>
          <a:p>
            <a:endParaRPr lang="ja-JP" altLang="en-US" sz="1600" dirty="0">
              <a:highlight>
                <a:srgbClr val="C0C0C0"/>
              </a:highlight>
            </a:endParaRPr>
          </a:p>
          <a:p>
            <a:pPr marL="342900" indent="-342900">
              <a:buAutoNum type="arabicPeriod" startAt="11"/>
            </a:pPr>
            <a:r>
              <a:rPr kumimoji="1" lang="ja-JP" altLang="en-US" sz="1600" dirty="0"/>
              <a:t>防災（三井住友）　</a:t>
            </a:r>
            <a:r>
              <a:rPr lang="en-US" altLang="ja-JP" sz="1600" dirty="0">
                <a:effectLst/>
                <a:highlight>
                  <a:srgbClr val="C0C0C0"/>
                </a:highlight>
                <a:latin typeface="ＭＳ Ｐゴシック"/>
                <a:ea typeface="ＭＳ Ｐゴシック"/>
                <a:cs typeface="ＭＳ Ｐゴシック" panose="020B0600070205080204" pitchFamily="50" charset="-128"/>
              </a:rPr>
              <a:t>Green </a:t>
            </a:r>
            <a:r>
              <a:rPr lang="en-US" altLang="ja-JP" sz="1600" dirty="0" err="1">
                <a:effectLst/>
                <a:highlight>
                  <a:srgbClr val="C0C0C0"/>
                </a:highlight>
                <a:latin typeface="ＭＳ Ｐゴシック"/>
                <a:ea typeface="ＭＳ Ｐゴシック"/>
                <a:cs typeface="ＭＳ Ｐゴシック" panose="020B0600070205080204" pitchFamily="50" charset="-128"/>
              </a:rPr>
              <a:t>Bioanalytics</a:t>
            </a:r>
            <a:endParaRPr kumimoji="1" lang="en-US" altLang="ja-JP" sz="1600" dirty="0">
              <a:latin typeface="ＭＳ Ｐゴシック"/>
              <a:ea typeface="ＭＳ Ｐゴシック"/>
            </a:endParaRPr>
          </a:p>
          <a:p>
            <a:endParaRPr kumimoji="1" lang="ja-JP" altLang="en-US" sz="1600" dirty="0"/>
          </a:p>
        </p:txBody>
      </p:sp>
    </p:spTree>
    <p:extLst>
      <p:ext uri="{BB962C8B-B14F-4D97-AF65-F5344CB8AC3E}">
        <p14:creationId xmlns:p14="http://schemas.microsoft.com/office/powerpoint/2010/main" val="162017128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6729BC07-7EE7-40E0-84CC-B97552AB98E9}"/>
              </a:ext>
            </a:extLst>
          </p:cNvPr>
          <p:cNvSpPr txBox="1"/>
          <p:nvPr/>
        </p:nvSpPr>
        <p:spPr>
          <a:xfrm>
            <a:off x="1281952" y="2898302"/>
            <a:ext cx="2441694" cy="769441"/>
          </a:xfrm>
          <a:prstGeom prst="rect">
            <a:avLst/>
          </a:prstGeom>
          <a:noFill/>
        </p:spPr>
        <p:txBody>
          <a:bodyPr wrap="none" rtlCol="0">
            <a:spAutoFit/>
          </a:bodyPr>
          <a:lstStyle/>
          <a:p>
            <a:r>
              <a:rPr kumimoji="1" lang="en-US" altLang="ja-JP" sz="4400" b="1" dirty="0"/>
              <a:t>Appendix</a:t>
            </a:r>
            <a:endParaRPr kumimoji="1" lang="ja-JP" altLang="en-US" sz="4400" b="1" dirty="0"/>
          </a:p>
        </p:txBody>
      </p:sp>
    </p:spTree>
    <p:extLst>
      <p:ext uri="{BB962C8B-B14F-4D97-AF65-F5344CB8AC3E}">
        <p14:creationId xmlns:p14="http://schemas.microsoft.com/office/powerpoint/2010/main" val="370332199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1A22A5EF-A458-4042-BDD3-9C4D777C63A4}"/>
              </a:ext>
            </a:extLst>
          </p:cNvPr>
          <p:cNvSpPr txBox="1"/>
          <p:nvPr/>
        </p:nvSpPr>
        <p:spPr>
          <a:xfrm>
            <a:off x="2761183" y="5864722"/>
            <a:ext cx="3649197" cy="276999"/>
          </a:xfrm>
          <a:prstGeom prst="rect">
            <a:avLst/>
          </a:prstGeom>
          <a:noFill/>
        </p:spPr>
        <p:txBody>
          <a:bodyPr wrap="square">
            <a:spAutoFit/>
          </a:bodyPr>
          <a:lstStyle/>
          <a:p>
            <a:r>
              <a:rPr lang="ja-JP" altLang="en-US" sz="1200" dirty="0">
                <a:latin typeface="BIZ UDPゴシック" panose="020B0400000000000000" pitchFamily="50" charset="-128"/>
                <a:ea typeface="BIZ UDPゴシック" panose="020B0400000000000000" pitchFamily="50" charset="-128"/>
                <a:cs typeface="Aldhabi" panose="01000000000000000000" pitchFamily="2" charset="-78"/>
              </a:rPr>
              <a:t>医療、教育、セキュリティの分科会も設定予定</a:t>
            </a:r>
            <a:endParaRPr lang="ja-JP" altLang="en-US" sz="1200" dirty="0">
              <a:latin typeface="BIZ UDPゴシック" panose="020B0400000000000000" pitchFamily="50" charset="-128"/>
              <a:ea typeface="BIZ UDPゴシック" panose="020B0400000000000000" pitchFamily="50" charset="-128"/>
            </a:endParaRPr>
          </a:p>
        </p:txBody>
      </p:sp>
      <p:sp>
        <p:nvSpPr>
          <p:cNvPr id="3" name="四角形: 角を丸くする 2">
            <a:extLst>
              <a:ext uri="{FF2B5EF4-FFF2-40B4-BE49-F238E27FC236}">
                <a16:creationId xmlns:a16="http://schemas.microsoft.com/office/drawing/2014/main" id="{637DA600-521D-4A0F-9328-E358BF74C47E}"/>
              </a:ext>
            </a:extLst>
          </p:cNvPr>
          <p:cNvSpPr/>
          <p:nvPr/>
        </p:nvSpPr>
        <p:spPr>
          <a:xfrm>
            <a:off x="153862" y="866314"/>
            <a:ext cx="6233798" cy="5555054"/>
          </a:xfrm>
          <a:prstGeom prst="roundRect">
            <a:avLst>
              <a:gd name="adj" fmla="val 2913"/>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4" name="四角形: 角を丸くする 3">
            <a:extLst>
              <a:ext uri="{FF2B5EF4-FFF2-40B4-BE49-F238E27FC236}">
                <a16:creationId xmlns:a16="http://schemas.microsoft.com/office/drawing/2014/main" id="{3EC81A7A-27F6-4199-B15A-E6DEF96C35DA}"/>
              </a:ext>
            </a:extLst>
          </p:cNvPr>
          <p:cNvSpPr/>
          <p:nvPr/>
        </p:nvSpPr>
        <p:spPr>
          <a:xfrm>
            <a:off x="2669554" y="1072243"/>
            <a:ext cx="2025283" cy="4630176"/>
          </a:xfrm>
          <a:prstGeom prst="roundRect">
            <a:avLst>
              <a:gd name="adj" fmla="val 3234"/>
            </a:avLst>
          </a:prstGeom>
          <a:solidFill>
            <a:schemeClr val="accent3">
              <a:lumMod val="20000"/>
              <a:lumOff val="80000"/>
            </a:schemeClr>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5" name="四角形: 角を丸くする 4">
            <a:extLst>
              <a:ext uri="{FF2B5EF4-FFF2-40B4-BE49-F238E27FC236}">
                <a16:creationId xmlns:a16="http://schemas.microsoft.com/office/drawing/2014/main" id="{2F589D05-C90D-4F26-8F76-534AFE5CAC95}"/>
              </a:ext>
            </a:extLst>
          </p:cNvPr>
          <p:cNvSpPr/>
          <p:nvPr/>
        </p:nvSpPr>
        <p:spPr>
          <a:xfrm>
            <a:off x="559466" y="1072243"/>
            <a:ext cx="2025283" cy="5203653"/>
          </a:xfrm>
          <a:prstGeom prst="roundRect">
            <a:avLst>
              <a:gd name="adj" fmla="val 3234"/>
            </a:avLst>
          </a:prstGeom>
          <a:solidFill>
            <a:schemeClr val="accent1">
              <a:lumMod val="20000"/>
              <a:lumOff val="80000"/>
            </a:schemeClr>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6" name="正方形/長方形 5">
            <a:extLst>
              <a:ext uri="{FF2B5EF4-FFF2-40B4-BE49-F238E27FC236}">
                <a16:creationId xmlns:a16="http://schemas.microsoft.com/office/drawing/2014/main" id="{5E91A4AF-C5EE-487E-A7AE-46A7C95B99D9}"/>
              </a:ext>
            </a:extLst>
          </p:cNvPr>
          <p:cNvSpPr/>
          <p:nvPr/>
        </p:nvSpPr>
        <p:spPr>
          <a:xfrm>
            <a:off x="153862" y="720842"/>
            <a:ext cx="1831576" cy="290945"/>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100" dirty="0">
                <a:latin typeface="BIZ UDPゴシック" panose="020B0400000000000000" pitchFamily="50" charset="-128"/>
                <a:ea typeface="BIZ UDPゴシック" panose="020B0400000000000000" pitchFamily="50" charset="-128"/>
              </a:rPr>
              <a:t>CSPFC</a:t>
            </a:r>
            <a:r>
              <a:rPr kumimoji="1" lang="ja-JP" altLang="en-US" sz="900" dirty="0">
                <a:latin typeface="BIZ UDPゴシック" panose="020B0400000000000000" pitchFamily="50" charset="-128"/>
                <a:ea typeface="BIZ UDPゴシック" panose="020B0400000000000000" pitchFamily="50" charset="-128"/>
              </a:rPr>
              <a:t>（代表理事 </a:t>
            </a:r>
            <a:r>
              <a:rPr kumimoji="1" lang="en-US" altLang="ja-JP" sz="900" dirty="0">
                <a:latin typeface="BIZ UDPゴシック" panose="020B0400000000000000" pitchFamily="50" charset="-128"/>
                <a:ea typeface="BIZ UDPゴシック" panose="020B0400000000000000" pitchFamily="50" charset="-128"/>
              </a:rPr>
              <a:t>OZ1</a:t>
            </a:r>
            <a:r>
              <a:rPr kumimoji="1" lang="ja-JP" altLang="en-US" sz="900" dirty="0">
                <a:latin typeface="BIZ UDPゴシック" panose="020B0400000000000000" pitchFamily="50" charset="-128"/>
                <a:ea typeface="BIZ UDPゴシック" panose="020B0400000000000000" pitchFamily="50" charset="-128"/>
              </a:rPr>
              <a:t>江川）</a:t>
            </a:r>
            <a:endParaRPr kumimoji="1" lang="ja-JP" altLang="en-US" sz="1100" dirty="0">
              <a:latin typeface="BIZ UDPゴシック" panose="020B0400000000000000" pitchFamily="50" charset="-128"/>
              <a:ea typeface="BIZ UDPゴシック" panose="020B0400000000000000" pitchFamily="50" charset="-128"/>
            </a:endParaRPr>
          </a:p>
        </p:txBody>
      </p:sp>
      <p:sp>
        <p:nvSpPr>
          <p:cNvPr id="7" name="正方形/長方形 6">
            <a:extLst>
              <a:ext uri="{FF2B5EF4-FFF2-40B4-BE49-F238E27FC236}">
                <a16:creationId xmlns:a16="http://schemas.microsoft.com/office/drawing/2014/main" id="{BC6D024F-CE98-4012-8A3F-63C3089DFDE6}"/>
              </a:ext>
            </a:extLst>
          </p:cNvPr>
          <p:cNvSpPr/>
          <p:nvPr/>
        </p:nvSpPr>
        <p:spPr>
          <a:xfrm>
            <a:off x="650831" y="1202633"/>
            <a:ext cx="1831576" cy="290945"/>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r>
              <a:rPr kumimoji="1" lang="ja-JP" altLang="en-US" sz="1100" dirty="0">
                <a:latin typeface="BIZ UDPゴシック" panose="020B0400000000000000" pitchFamily="50" charset="-128"/>
                <a:ea typeface="BIZ UDPゴシック" panose="020B0400000000000000" pitchFamily="50" charset="-128"/>
              </a:rPr>
              <a:t>見守り</a:t>
            </a:r>
          </a:p>
        </p:txBody>
      </p:sp>
      <p:sp>
        <p:nvSpPr>
          <p:cNvPr id="8" name="正方形/長方形 7">
            <a:extLst>
              <a:ext uri="{FF2B5EF4-FFF2-40B4-BE49-F238E27FC236}">
                <a16:creationId xmlns:a16="http://schemas.microsoft.com/office/drawing/2014/main" id="{F195E19D-267E-47D4-B85F-C3D7133C0814}"/>
              </a:ext>
            </a:extLst>
          </p:cNvPr>
          <p:cNvSpPr/>
          <p:nvPr/>
        </p:nvSpPr>
        <p:spPr>
          <a:xfrm>
            <a:off x="650831" y="1652612"/>
            <a:ext cx="1831576" cy="290945"/>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r>
              <a:rPr kumimoji="1" lang="ja-JP" altLang="en-US" sz="1100" dirty="0">
                <a:latin typeface="BIZ UDPゴシック" panose="020B0400000000000000" pitchFamily="50" charset="-128"/>
                <a:ea typeface="BIZ UDPゴシック" panose="020B0400000000000000" pitchFamily="50" charset="-128"/>
              </a:rPr>
              <a:t>ヘルスケア</a:t>
            </a:r>
          </a:p>
        </p:txBody>
      </p:sp>
      <p:sp>
        <p:nvSpPr>
          <p:cNvPr id="9" name="正方形/長方形 8">
            <a:extLst>
              <a:ext uri="{FF2B5EF4-FFF2-40B4-BE49-F238E27FC236}">
                <a16:creationId xmlns:a16="http://schemas.microsoft.com/office/drawing/2014/main" id="{43449BB4-C834-443D-8E83-7556283294C0}"/>
              </a:ext>
            </a:extLst>
          </p:cNvPr>
          <p:cNvSpPr/>
          <p:nvPr/>
        </p:nvSpPr>
        <p:spPr>
          <a:xfrm>
            <a:off x="650831" y="2102591"/>
            <a:ext cx="1831576" cy="290945"/>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r>
              <a:rPr kumimoji="1" lang="ja-JP" altLang="en-US" sz="1100" dirty="0">
                <a:latin typeface="BIZ UDPゴシック" panose="020B0400000000000000" pitchFamily="50" charset="-128"/>
                <a:ea typeface="BIZ UDPゴシック" panose="020B0400000000000000" pitchFamily="50" charset="-128"/>
              </a:rPr>
              <a:t>子育て</a:t>
            </a:r>
          </a:p>
        </p:txBody>
      </p:sp>
      <p:sp>
        <p:nvSpPr>
          <p:cNvPr id="10" name="正方形/長方形 9">
            <a:extLst>
              <a:ext uri="{FF2B5EF4-FFF2-40B4-BE49-F238E27FC236}">
                <a16:creationId xmlns:a16="http://schemas.microsoft.com/office/drawing/2014/main" id="{70740E99-6C1F-4822-92B3-5F9CE73D2E68}"/>
              </a:ext>
            </a:extLst>
          </p:cNvPr>
          <p:cNvSpPr/>
          <p:nvPr/>
        </p:nvSpPr>
        <p:spPr>
          <a:xfrm>
            <a:off x="650831" y="2552570"/>
            <a:ext cx="1831576" cy="290945"/>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r>
              <a:rPr kumimoji="1" lang="ja-JP" altLang="en-US" sz="1100" dirty="0">
                <a:latin typeface="BIZ UDPゴシック" panose="020B0400000000000000" pitchFamily="50" charset="-128"/>
                <a:ea typeface="BIZ UDPゴシック" panose="020B0400000000000000" pitchFamily="50" charset="-128"/>
              </a:rPr>
              <a:t>買物支援</a:t>
            </a:r>
          </a:p>
        </p:txBody>
      </p:sp>
      <p:sp>
        <p:nvSpPr>
          <p:cNvPr id="11" name="正方形/長方形 10">
            <a:extLst>
              <a:ext uri="{FF2B5EF4-FFF2-40B4-BE49-F238E27FC236}">
                <a16:creationId xmlns:a16="http://schemas.microsoft.com/office/drawing/2014/main" id="{23FD81DB-476D-444D-8E7C-128D619CC8D9}"/>
              </a:ext>
            </a:extLst>
          </p:cNvPr>
          <p:cNvSpPr/>
          <p:nvPr/>
        </p:nvSpPr>
        <p:spPr>
          <a:xfrm>
            <a:off x="650831" y="3002549"/>
            <a:ext cx="1831576" cy="290945"/>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r>
              <a:rPr kumimoji="1" lang="ja-JP" altLang="en-US" sz="1100" dirty="0">
                <a:latin typeface="BIZ UDPゴシック" panose="020B0400000000000000" pitchFamily="50" charset="-128"/>
                <a:ea typeface="BIZ UDPゴシック" panose="020B0400000000000000" pitchFamily="50" charset="-128"/>
              </a:rPr>
              <a:t>デジタル教育</a:t>
            </a:r>
          </a:p>
        </p:txBody>
      </p:sp>
      <p:sp>
        <p:nvSpPr>
          <p:cNvPr id="12" name="正方形/長方形 11">
            <a:extLst>
              <a:ext uri="{FF2B5EF4-FFF2-40B4-BE49-F238E27FC236}">
                <a16:creationId xmlns:a16="http://schemas.microsoft.com/office/drawing/2014/main" id="{8C13EC01-F21B-44D3-86E1-163B06AEFE5B}"/>
              </a:ext>
            </a:extLst>
          </p:cNvPr>
          <p:cNvSpPr/>
          <p:nvPr/>
        </p:nvSpPr>
        <p:spPr>
          <a:xfrm>
            <a:off x="650831" y="3452528"/>
            <a:ext cx="1831576" cy="290945"/>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r>
              <a:rPr kumimoji="1" lang="ja-JP" altLang="en-US" sz="1100" dirty="0">
                <a:latin typeface="BIZ UDPゴシック" panose="020B0400000000000000" pitchFamily="50" charset="-128"/>
                <a:ea typeface="BIZ UDPゴシック" panose="020B0400000000000000" pitchFamily="50" charset="-128"/>
              </a:rPr>
              <a:t>観光</a:t>
            </a:r>
          </a:p>
        </p:txBody>
      </p:sp>
      <p:sp>
        <p:nvSpPr>
          <p:cNvPr id="13" name="正方形/長方形 12">
            <a:extLst>
              <a:ext uri="{FF2B5EF4-FFF2-40B4-BE49-F238E27FC236}">
                <a16:creationId xmlns:a16="http://schemas.microsoft.com/office/drawing/2014/main" id="{49088C34-CDDF-4887-9561-9039E27E7359}"/>
              </a:ext>
            </a:extLst>
          </p:cNvPr>
          <p:cNvSpPr/>
          <p:nvPr/>
        </p:nvSpPr>
        <p:spPr>
          <a:xfrm>
            <a:off x="650831" y="3902507"/>
            <a:ext cx="1831576" cy="290945"/>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r>
              <a:rPr kumimoji="1" lang="ja-JP" altLang="en-US" sz="1100" dirty="0">
                <a:latin typeface="BIZ UDPゴシック" panose="020B0400000000000000" pitchFamily="50" charset="-128"/>
                <a:ea typeface="BIZ UDPゴシック" panose="020B0400000000000000" pitchFamily="50" charset="-128"/>
              </a:rPr>
              <a:t>地域経済</a:t>
            </a:r>
          </a:p>
        </p:txBody>
      </p:sp>
      <p:sp>
        <p:nvSpPr>
          <p:cNvPr id="14" name="正方形/長方形 13">
            <a:extLst>
              <a:ext uri="{FF2B5EF4-FFF2-40B4-BE49-F238E27FC236}">
                <a16:creationId xmlns:a16="http://schemas.microsoft.com/office/drawing/2014/main" id="{7478E7E7-D7C9-44F9-9723-505F0DB8D24B}"/>
              </a:ext>
            </a:extLst>
          </p:cNvPr>
          <p:cNvSpPr/>
          <p:nvPr/>
        </p:nvSpPr>
        <p:spPr>
          <a:xfrm>
            <a:off x="650831" y="4352486"/>
            <a:ext cx="1831576" cy="290945"/>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r>
              <a:rPr kumimoji="1" lang="ja-JP" altLang="en-US" sz="1100" dirty="0">
                <a:latin typeface="BIZ UDPゴシック" panose="020B0400000000000000" pitchFamily="50" charset="-128"/>
                <a:ea typeface="BIZ UDPゴシック" panose="020B0400000000000000" pitchFamily="50" charset="-128"/>
              </a:rPr>
              <a:t>モビリティ</a:t>
            </a:r>
          </a:p>
        </p:txBody>
      </p:sp>
      <p:cxnSp>
        <p:nvCxnSpPr>
          <p:cNvPr id="15" name="コネクタ: カギ線 14">
            <a:extLst>
              <a:ext uri="{FF2B5EF4-FFF2-40B4-BE49-F238E27FC236}">
                <a16:creationId xmlns:a16="http://schemas.microsoft.com/office/drawing/2014/main" id="{098C6B8F-CF10-40AF-B5F5-50CAEE49FF9F}"/>
              </a:ext>
            </a:extLst>
          </p:cNvPr>
          <p:cNvCxnSpPr>
            <a:cxnSpLocks/>
            <a:endCxn id="14" idx="1"/>
          </p:cNvCxnSpPr>
          <p:nvPr/>
        </p:nvCxnSpPr>
        <p:spPr>
          <a:xfrm rot="16200000" flipH="1">
            <a:off x="-1190142" y="2656985"/>
            <a:ext cx="3486173" cy="195773"/>
          </a:xfrm>
          <a:prstGeom prst="bentConnector2">
            <a:avLst/>
          </a:prstGeom>
          <a:ln>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16" name="コネクタ: カギ線 15">
            <a:extLst>
              <a:ext uri="{FF2B5EF4-FFF2-40B4-BE49-F238E27FC236}">
                <a16:creationId xmlns:a16="http://schemas.microsoft.com/office/drawing/2014/main" id="{324D72A7-6EA8-4611-BC7C-B101372BC88A}"/>
              </a:ext>
            </a:extLst>
          </p:cNvPr>
          <p:cNvCxnSpPr>
            <a:cxnSpLocks/>
            <a:endCxn id="13" idx="1"/>
          </p:cNvCxnSpPr>
          <p:nvPr/>
        </p:nvCxnSpPr>
        <p:spPr>
          <a:xfrm rot="16200000" flipH="1">
            <a:off x="-965153" y="2431996"/>
            <a:ext cx="3036194" cy="195773"/>
          </a:xfrm>
          <a:prstGeom prst="bentConnector2">
            <a:avLst/>
          </a:prstGeom>
          <a:ln>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17" name="コネクタ: カギ線 16">
            <a:extLst>
              <a:ext uri="{FF2B5EF4-FFF2-40B4-BE49-F238E27FC236}">
                <a16:creationId xmlns:a16="http://schemas.microsoft.com/office/drawing/2014/main" id="{97510502-8EA4-4B03-98F0-4593F6F00E77}"/>
              </a:ext>
            </a:extLst>
          </p:cNvPr>
          <p:cNvCxnSpPr>
            <a:cxnSpLocks/>
            <a:endCxn id="12" idx="1"/>
          </p:cNvCxnSpPr>
          <p:nvPr/>
        </p:nvCxnSpPr>
        <p:spPr>
          <a:xfrm rot="16200000" flipH="1">
            <a:off x="-740163" y="2207006"/>
            <a:ext cx="2586215" cy="195773"/>
          </a:xfrm>
          <a:prstGeom prst="bentConnector2">
            <a:avLst/>
          </a:prstGeom>
          <a:ln>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18" name="コネクタ: カギ線 17">
            <a:extLst>
              <a:ext uri="{FF2B5EF4-FFF2-40B4-BE49-F238E27FC236}">
                <a16:creationId xmlns:a16="http://schemas.microsoft.com/office/drawing/2014/main" id="{2F46A937-1830-4B4E-B92E-8FB7150CC613}"/>
              </a:ext>
            </a:extLst>
          </p:cNvPr>
          <p:cNvCxnSpPr>
            <a:cxnSpLocks/>
            <a:endCxn id="11" idx="1"/>
          </p:cNvCxnSpPr>
          <p:nvPr/>
        </p:nvCxnSpPr>
        <p:spPr>
          <a:xfrm rot="16200000" flipH="1">
            <a:off x="-515174" y="1982017"/>
            <a:ext cx="2136236" cy="195773"/>
          </a:xfrm>
          <a:prstGeom prst="bentConnector2">
            <a:avLst/>
          </a:prstGeom>
          <a:ln>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19" name="コネクタ: カギ線 18">
            <a:extLst>
              <a:ext uri="{FF2B5EF4-FFF2-40B4-BE49-F238E27FC236}">
                <a16:creationId xmlns:a16="http://schemas.microsoft.com/office/drawing/2014/main" id="{E73B8D96-24A7-4B79-B914-47202D69AF2B}"/>
              </a:ext>
            </a:extLst>
          </p:cNvPr>
          <p:cNvCxnSpPr>
            <a:cxnSpLocks/>
            <a:endCxn id="10" idx="1"/>
          </p:cNvCxnSpPr>
          <p:nvPr/>
        </p:nvCxnSpPr>
        <p:spPr>
          <a:xfrm rot="16200000" flipH="1">
            <a:off x="-290184" y="1757027"/>
            <a:ext cx="1686257" cy="195773"/>
          </a:xfrm>
          <a:prstGeom prst="bentConnector2">
            <a:avLst/>
          </a:prstGeom>
          <a:ln>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20" name="コネクタ: カギ線 19">
            <a:extLst>
              <a:ext uri="{FF2B5EF4-FFF2-40B4-BE49-F238E27FC236}">
                <a16:creationId xmlns:a16="http://schemas.microsoft.com/office/drawing/2014/main" id="{C302ACA3-1F4B-4750-9275-A478B661EDB0}"/>
              </a:ext>
            </a:extLst>
          </p:cNvPr>
          <p:cNvCxnSpPr>
            <a:cxnSpLocks/>
            <a:endCxn id="9" idx="1"/>
          </p:cNvCxnSpPr>
          <p:nvPr/>
        </p:nvCxnSpPr>
        <p:spPr>
          <a:xfrm rot="16200000" flipH="1">
            <a:off x="-65195" y="1532038"/>
            <a:ext cx="1236278" cy="195773"/>
          </a:xfrm>
          <a:prstGeom prst="bentConnector2">
            <a:avLst/>
          </a:prstGeom>
          <a:ln>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21" name="コネクタ: カギ線 20">
            <a:extLst>
              <a:ext uri="{FF2B5EF4-FFF2-40B4-BE49-F238E27FC236}">
                <a16:creationId xmlns:a16="http://schemas.microsoft.com/office/drawing/2014/main" id="{97BE07F5-6518-45C4-AAC0-8848112711EC}"/>
              </a:ext>
            </a:extLst>
          </p:cNvPr>
          <p:cNvCxnSpPr>
            <a:cxnSpLocks/>
            <a:endCxn id="8" idx="1"/>
          </p:cNvCxnSpPr>
          <p:nvPr/>
        </p:nvCxnSpPr>
        <p:spPr>
          <a:xfrm rot="16200000" flipH="1">
            <a:off x="159795" y="1307048"/>
            <a:ext cx="786299" cy="195773"/>
          </a:xfrm>
          <a:prstGeom prst="bentConnector2">
            <a:avLst/>
          </a:prstGeom>
          <a:ln>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22" name="コネクタ: カギ線 21">
            <a:extLst>
              <a:ext uri="{FF2B5EF4-FFF2-40B4-BE49-F238E27FC236}">
                <a16:creationId xmlns:a16="http://schemas.microsoft.com/office/drawing/2014/main" id="{B1EC61B9-682D-4436-849B-084E2053CAE5}"/>
              </a:ext>
            </a:extLst>
          </p:cNvPr>
          <p:cNvCxnSpPr>
            <a:cxnSpLocks/>
            <a:endCxn id="7" idx="1"/>
          </p:cNvCxnSpPr>
          <p:nvPr/>
        </p:nvCxnSpPr>
        <p:spPr>
          <a:xfrm rot="16200000" flipH="1">
            <a:off x="384785" y="1082059"/>
            <a:ext cx="336319" cy="195773"/>
          </a:xfrm>
          <a:prstGeom prst="bentConnector2">
            <a:avLst/>
          </a:prstGeom>
          <a:ln>
            <a:headEnd type="none" w="med" len="med"/>
            <a:tailEnd type="none" w="med" len="med"/>
          </a:ln>
        </p:spPr>
        <p:style>
          <a:lnRef idx="1">
            <a:schemeClr val="dk1"/>
          </a:lnRef>
          <a:fillRef idx="0">
            <a:schemeClr val="dk1"/>
          </a:fillRef>
          <a:effectRef idx="0">
            <a:schemeClr val="dk1"/>
          </a:effectRef>
          <a:fontRef idx="minor">
            <a:schemeClr val="tx1"/>
          </a:fontRef>
        </p:style>
      </p:cxnSp>
      <p:sp>
        <p:nvSpPr>
          <p:cNvPr id="23" name="テキスト ボックス 22">
            <a:extLst>
              <a:ext uri="{FF2B5EF4-FFF2-40B4-BE49-F238E27FC236}">
                <a16:creationId xmlns:a16="http://schemas.microsoft.com/office/drawing/2014/main" id="{B3B0E7BD-C45B-423E-A576-CF1DDD79B338}"/>
              </a:ext>
            </a:extLst>
          </p:cNvPr>
          <p:cNvSpPr txBox="1"/>
          <p:nvPr/>
        </p:nvSpPr>
        <p:spPr>
          <a:xfrm>
            <a:off x="539881" y="6001868"/>
            <a:ext cx="2129673" cy="253916"/>
          </a:xfrm>
          <a:prstGeom prst="rect">
            <a:avLst/>
          </a:prstGeom>
          <a:noFill/>
        </p:spPr>
        <p:txBody>
          <a:bodyPr wrap="square" rtlCol="0">
            <a:spAutoFit/>
          </a:bodyPr>
          <a:lstStyle/>
          <a:p>
            <a:r>
              <a:rPr kumimoji="1" lang="ja-JP" altLang="en-US" sz="1050" b="1" dirty="0">
                <a:solidFill>
                  <a:schemeClr val="tx2">
                    <a:lumMod val="75000"/>
                  </a:schemeClr>
                </a:solidFill>
                <a:latin typeface="BIZ UDPゴシック" panose="020B0400000000000000" pitchFamily="50" charset="-128"/>
                <a:ea typeface="BIZ UDPゴシック" panose="020B0400000000000000" pitchFamily="50" charset="-128"/>
              </a:rPr>
              <a:t>分野毎のリーダーによる分科会</a:t>
            </a:r>
          </a:p>
        </p:txBody>
      </p:sp>
      <p:sp>
        <p:nvSpPr>
          <p:cNvPr id="24" name="テキスト ボックス 23">
            <a:extLst>
              <a:ext uri="{FF2B5EF4-FFF2-40B4-BE49-F238E27FC236}">
                <a16:creationId xmlns:a16="http://schemas.microsoft.com/office/drawing/2014/main" id="{14F4759F-1DE1-4793-BF72-ED67FA18F98F}"/>
              </a:ext>
            </a:extLst>
          </p:cNvPr>
          <p:cNvSpPr txBox="1"/>
          <p:nvPr/>
        </p:nvSpPr>
        <p:spPr>
          <a:xfrm>
            <a:off x="128293" y="2249712"/>
            <a:ext cx="346249" cy="1966244"/>
          </a:xfrm>
          <a:prstGeom prst="rect">
            <a:avLst/>
          </a:prstGeom>
          <a:noFill/>
        </p:spPr>
        <p:txBody>
          <a:bodyPr vert="eaVert" wrap="none" rtlCol="0">
            <a:spAutoFit/>
          </a:bodyPr>
          <a:lstStyle/>
          <a:p>
            <a:r>
              <a:rPr kumimoji="1" lang="ja-JP" altLang="en-US" sz="1050" dirty="0">
                <a:latin typeface="BIZ UDPゴシック" panose="020B0400000000000000" pitchFamily="50" charset="-128"/>
                <a:ea typeface="BIZ UDPゴシック" panose="020B0400000000000000" pitchFamily="50" charset="-128"/>
              </a:rPr>
              <a:t>正会員（または正会員指定企業）</a:t>
            </a:r>
          </a:p>
        </p:txBody>
      </p:sp>
      <p:sp>
        <p:nvSpPr>
          <p:cNvPr id="25" name="テキスト ボックス 24">
            <a:extLst>
              <a:ext uri="{FF2B5EF4-FFF2-40B4-BE49-F238E27FC236}">
                <a16:creationId xmlns:a16="http://schemas.microsoft.com/office/drawing/2014/main" id="{0138E2E9-05A9-4C1F-8991-9979439D6C7A}"/>
              </a:ext>
            </a:extLst>
          </p:cNvPr>
          <p:cNvSpPr txBox="1"/>
          <p:nvPr/>
        </p:nvSpPr>
        <p:spPr>
          <a:xfrm>
            <a:off x="2694042" y="1151141"/>
            <a:ext cx="2173715" cy="4401205"/>
          </a:xfrm>
          <a:prstGeom prst="rect">
            <a:avLst/>
          </a:prstGeom>
          <a:noFill/>
        </p:spPr>
        <p:txBody>
          <a:bodyPr wrap="square">
            <a:spAutoFit/>
          </a:bodyPr>
          <a:lstStyle/>
          <a:p>
            <a:r>
              <a:rPr lang="ja-JP" altLang="en-US" sz="800" b="1" dirty="0">
                <a:latin typeface="BIZ UDPゴシック" panose="020B0400000000000000" pitchFamily="50" charset="-128"/>
                <a:ea typeface="BIZ UDPゴシック" panose="020B0400000000000000" pitchFamily="50" charset="-128"/>
              </a:rPr>
              <a:t>一般会員</a:t>
            </a:r>
            <a:br>
              <a:rPr lang="en-US" altLang="ja-JP" sz="800" dirty="0">
                <a:latin typeface="BIZ UDPゴシック" panose="020B0400000000000000" pitchFamily="50" charset="-128"/>
                <a:ea typeface="BIZ UDPゴシック" panose="020B0400000000000000" pitchFamily="50" charset="-128"/>
              </a:rPr>
            </a:br>
            <a:r>
              <a:rPr lang="en-US" altLang="ja-JP" sz="800" dirty="0">
                <a:latin typeface="BIZ UDPゴシック" panose="020B0400000000000000" pitchFamily="50" charset="-128"/>
                <a:ea typeface="BIZ UDPゴシック" panose="020B0400000000000000" pitchFamily="50" charset="-128"/>
              </a:rPr>
              <a:t>I</a:t>
            </a:r>
            <a:r>
              <a:rPr lang="ja-JP" altLang="en-US" sz="800" dirty="0">
                <a:latin typeface="BIZ UDPゴシック" panose="020B0400000000000000" pitchFamily="50" charset="-128"/>
                <a:ea typeface="BIZ UDPゴシック" panose="020B0400000000000000" pitchFamily="50" charset="-128"/>
              </a:rPr>
              <a:t>＆</a:t>
            </a:r>
            <a:r>
              <a:rPr lang="en-US" altLang="ja-JP" sz="800" dirty="0">
                <a:latin typeface="BIZ UDPゴシック" panose="020B0400000000000000" pitchFamily="50" charset="-128"/>
                <a:ea typeface="BIZ UDPゴシック" panose="020B0400000000000000" pitchFamily="50" charset="-128"/>
              </a:rPr>
              <a:t>H</a:t>
            </a:r>
            <a:r>
              <a:rPr lang="ja-JP" altLang="en-US" sz="800" dirty="0">
                <a:latin typeface="BIZ UDPゴシック" panose="020B0400000000000000" pitchFamily="50" charset="-128"/>
                <a:ea typeface="BIZ UDPゴシック" panose="020B0400000000000000" pitchFamily="50" charset="-128"/>
              </a:rPr>
              <a:t>株式会社</a:t>
            </a:r>
          </a:p>
          <a:p>
            <a:r>
              <a:rPr lang="ja-JP" altLang="en-US" sz="800" dirty="0">
                <a:latin typeface="BIZ UDPゴシック" panose="020B0400000000000000" pitchFamily="50" charset="-128"/>
                <a:ea typeface="BIZ UDPゴシック" panose="020B0400000000000000" pitchFamily="50" charset="-128"/>
              </a:rPr>
              <a:t>アイテック阪急阪神株式会社</a:t>
            </a:r>
          </a:p>
          <a:p>
            <a:r>
              <a:rPr lang="ja-JP" altLang="en-US" sz="800" dirty="0">
                <a:latin typeface="BIZ UDPゴシック" panose="020B0400000000000000" pitchFamily="50" charset="-128"/>
                <a:ea typeface="BIZ UDPゴシック" panose="020B0400000000000000" pitchFamily="50" charset="-128"/>
              </a:rPr>
              <a:t>株式会社アーティフィス</a:t>
            </a:r>
          </a:p>
          <a:p>
            <a:r>
              <a:rPr lang="ja-JP" altLang="en-US" sz="800" dirty="0">
                <a:latin typeface="BIZ UDPゴシック" panose="020B0400000000000000" pitchFamily="50" charset="-128"/>
                <a:ea typeface="BIZ UDPゴシック" panose="020B0400000000000000" pitchFamily="50" charset="-128"/>
              </a:rPr>
              <a:t>株式会社アスコエパートナーズ</a:t>
            </a:r>
          </a:p>
          <a:p>
            <a:r>
              <a:rPr lang="ja-JP" altLang="en-US" sz="800" dirty="0">
                <a:latin typeface="BIZ UDPゴシック" panose="020B0400000000000000" pitchFamily="50" charset="-128"/>
                <a:ea typeface="BIZ UDPゴシック" panose="020B0400000000000000" pitchFamily="50" charset="-128"/>
              </a:rPr>
              <a:t>株式会社</a:t>
            </a:r>
            <a:r>
              <a:rPr lang="en-US" altLang="ja-JP" sz="800" dirty="0" err="1">
                <a:latin typeface="BIZ UDPゴシック" panose="020B0400000000000000" pitchFamily="50" charset="-128"/>
                <a:ea typeface="BIZ UDPゴシック" panose="020B0400000000000000" pitchFamily="50" charset="-128"/>
              </a:rPr>
              <a:t>Andeco</a:t>
            </a:r>
            <a:endParaRPr lang="en-US" altLang="ja-JP" sz="800" dirty="0">
              <a:latin typeface="BIZ UDPゴシック" panose="020B0400000000000000" pitchFamily="50" charset="-128"/>
              <a:ea typeface="BIZ UDPゴシック" panose="020B0400000000000000" pitchFamily="50" charset="-128"/>
            </a:endParaRPr>
          </a:p>
          <a:p>
            <a:r>
              <a:rPr lang="en-US" altLang="ja-JP" sz="800" dirty="0">
                <a:latin typeface="BIZ UDPゴシック" panose="020B0400000000000000" pitchFamily="50" charset="-128"/>
                <a:ea typeface="BIZ UDPゴシック" panose="020B0400000000000000" pitchFamily="50" charset="-128"/>
              </a:rPr>
              <a:t>EMC Healthcare</a:t>
            </a:r>
            <a:r>
              <a:rPr lang="ja-JP" altLang="en-US" sz="800" dirty="0">
                <a:latin typeface="BIZ UDPゴシック" panose="020B0400000000000000" pitchFamily="50" charset="-128"/>
                <a:ea typeface="BIZ UDPゴシック" panose="020B0400000000000000" pitchFamily="50" charset="-128"/>
              </a:rPr>
              <a:t>株式会社</a:t>
            </a:r>
          </a:p>
          <a:p>
            <a:r>
              <a:rPr lang="ja-JP" altLang="en-US" sz="800" dirty="0">
                <a:latin typeface="BIZ UDPゴシック" panose="020B0400000000000000" pitchFamily="50" charset="-128"/>
                <a:ea typeface="BIZ UDPゴシック" panose="020B0400000000000000" pitchFamily="50" charset="-128"/>
              </a:rPr>
              <a:t>イッツ・コミュニケーションズ株式会社</a:t>
            </a:r>
          </a:p>
          <a:p>
            <a:r>
              <a:rPr lang="en-US" altLang="ja-JP" sz="800" dirty="0" err="1">
                <a:latin typeface="BIZ UDPゴシック" panose="020B0400000000000000" pitchFamily="50" charset="-128"/>
                <a:ea typeface="BIZ UDPゴシック" panose="020B0400000000000000" pitchFamily="50" charset="-128"/>
              </a:rPr>
              <a:t>Intertrust</a:t>
            </a:r>
            <a:r>
              <a:rPr lang="en-US" altLang="ja-JP" sz="800" dirty="0">
                <a:latin typeface="BIZ UDPゴシック" panose="020B0400000000000000" pitchFamily="50" charset="-128"/>
                <a:ea typeface="BIZ UDPゴシック" panose="020B0400000000000000" pitchFamily="50" charset="-128"/>
              </a:rPr>
              <a:t> Technologies</a:t>
            </a:r>
            <a:r>
              <a:rPr lang="ja-JP" altLang="en-US" sz="800" dirty="0">
                <a:latin typeface="BIZ UDPゴシック" panose="020B0400000000000000" pitchFamily="50" charset="-128"/>
                <a:ea typeface="BIZ UDPゴシック" panose="020B0400000000000000" pitchFamily="50" charset="-128"/>
              </a:rPr>
              <a:t>　</a:t>
            </a:r>
            <a:r>
              <a:rPr lang="en-US" altLang="ja-JP" sz="800" dirty="0">
                <a:latin typeface="BIZ UDPゴシック" panose="020B0400000000000000" pitchFamily="50" charset="-128"/>
                <a:ea typeface="BIZ UDPゴシック" panose="020B0400000000000000" pitchFamily="50" charset="-128"/>
              </a:rPr>
              <a:t>Corp.</a:t>
            </a:r>
            <a:br>
              <a:rPr lang="en-US" altLang="ja-JP" sz="800" dirty="0">
                <a:latin typeface="BIZ UDPゴシック" panose="020B0400000000000000" pitchFamily="50" charset="-128"/>
                <a:ea typeface="BIZ UDPゴシック" panose="020B0400000000000000" pitchFamily="50" charset="-128"/>
              </a:rPr>
            </a:br>
            <a:r>
              <a:rPr lang="ja-JP" altLang="en-US" sz="800" dirty="0">
                <a:latin typeface="BIZ UDPゴシック" panose="020B0400000000000000" pitchFamily="50" charset="-128"/>
                <a:ea typeface="BIZ UDPゴシック" panose="020B0400000000000000" pitchFamily="50" charset="-128"/>
              </a:rPr>
              <a:t>株式会社おてつたび</a:t>
            </a:r>
          </a:p>
          <a:p>
            <a:r>
              <a:rPr lang="ja-JP" altLang="en-US" sz="800" dirty="0">
                <a:latin typeface="BIZ UDPゴシック" panose="020B0400000000000000" pitchFamily="50" charset="-128"/>
                <a:ea typeface="BIZ UDPゴシック" panose="020B0400000000000000" pitchFamily="50" charset="-128"/>
              </a:rPr>
              <a:t>株式会社</a:t>
            </a:r>
            <a:r>
              <a:rPr lang="en-US" altLang="ja-JP" sz="800" dirty="0">
                <a:latin typeface="BIZ UDPゴシック" panose="020B0400000000000000" pitchFamily="50" charset="-128"/>
                <a:ea typeface="BIZ UDPゴシック" panose="020B0400000000000000" pitchFamily="50" charset="-128"/>
              </a:rPr>
              <a:t>Green </a:t>
            </a:r>
            <a:r>
              <a:rPr lang="en-US" altLang="ja-JP" sz="800" dirty="0" err="1">
                <a:latin typeface="BIZ UDPゴシック" panose="020B0400000000000000" pitchFamily="50" charset="-128"/>
                <a:ea typeface="BIZ UDPゴシック" panose="020B0400000000000000" pitchFamily="50" charset="-128"/>
              </a:rPr>
              <a:t>Bioanalytics</a:t>
            </a:r>
            <a:endParaRPr lang="en-US" altLang="ja-JP" sz="800" dirty="0">
              <a:latin typeface="BIZ UDPゴシック" panose="020B0400000000000000" pitchFamily="50" charset="-128"/>
              <a:ea typeface="BIZ UDPゴシック" panose="020B0400000000000000" pitchFamily="50" charset="-128"/>
            </a:endParaRPr>
          </a:p>
          <a:p>
            <a:r>
              <a:rPr lang="ja-JP" altLang="en-US" sz="800" dirty="0">
                <a:latin typeface="BIZ UDPゴシック" panose="020B0400000000000000" pitchFamily="50" charset="-128"/>
                <a:ea typeface="BIZ UDPゴシック" panose="020B0400000000000000" pitchFamily="50" charset="-128"/>
              </a:rPr>
              <a:t>スクールエージェント株式会社</a:t>
            </a:r>
          </a:p>
          <a:p>
            <a:r>
              <a:rPr lang="ja-JP" altLang="en-US" sz="800" dirty="0">
                <a:latin typeface="BIZ UDPゴシック" panose="020B0400000000000000" pitchFamily="50" charset="-128"/>
                <a:ea typeface="BIZ UDPゴシック" panose="020B0400000000000000" pitchFamily="50" charset="-128"/>
              </a:rPr>
              <a:t>有限会社スパーク</a:t>
            </a:r>
          </a:p>
          <a:p>
            <a:r>
              <a:rPr lang="en-US" altLang="ja-JP" sz="800" dirty="0">
                <a:latin typeface="BIZ UDPゴシック" panose="020B0400000000000000" pitchFamily="50" charset="-128"/>
                <a:ea typeface="BIZ UDPゴシック" panose="020B0400000000000000" pitchFamily="50" charset="-128"/>
              </a:rPr>
              <a:t>SWAT Mobility Japan </a:t>
            </a:r>
            <a:r>
              <a:rPr lang="ja-JP" altLang="en-US" sz="800" dirty="0">
                <a:latin typeface="BIZ UDPゴシック" panose="020B0400000000000000" pitchFamily="50" charset="-128"/>
                <a:ea typeface="BIZ UDPゴシック" panose="020B0400000000000000" pitchFamily="50" charset="-128"/>
              </a:rPr>
              <a:t>株式会社</a:t>
            </a:r>
          </a:p>
          <a:p>
            <a:r>
              <a:rPr lang="ja-JP" altLang="en-US" sz="800" dirty="0">
                <a:latin typeface="BIZ UDPゴシック" panose="020B0400000000000000" pitchFamily="50" charset="-128"/>
                <a:ea typeface="BIZ UDPゴシック" panose="020B0400000000000000" pitchFamily="50" charset="-128"/>
              </a:rPr>
              <a:t>セイコーソリューションズ株式会社</a:t>
            </a:r>
          </a:p>
          <a:p>
            <a:r>
              <a:rPr lang="en-US" altLang="ja-JP" sz="800" dirty="0">
                <a:latin typeface="BIZ UDPゴシック" panose="020B0400000000000000" pitchFamily="50" charset="-128"/>
                <a:ea typeface="BIZ UDPゴシック" panose="020B0400000000000000" pitchFamily="50" charset="-128"/>
              </a:rPr>
              <a:t>TMI</a:t>
            </a:r>
            <a:r>
              <a:rPr lang="ja-JP" altLang="en-US" sz="800" dirty="0">
                <a:latin typeface="BIZ UDPゴシック" panose="020B0400000000000000" pitchFamily="50" charset="-128"/>
                <a:ea typeface="BIZ UDPゴシック" panose="020B0400000000000000" pitchFamily="50" charset="-128"/>
              </a:rPr>
              <a:t>総合法律事務所</a:t>
            </a:r>
          </a:p>
          <a:p>
            <a:r>
              <a:rPr lang="ja-JP" altLang="en-US" sz="800" dirty="0">
                <a:latin typeface="BIZ UDPゴシック" panose="020B0400000000000000" pitchFamily="50" charset="-128"/>
                <a:ea typeface="BIZ UDPゴシック" panose="020B0400000000000000" pitchFamily="50" charset="-128"/>
              </a:rPr>
              <a:t>株式会社帝国データバンク</a:t>
            </a:r>
          </a:p>
          <a:p>
            <a:r>
              <a:rPr lang="ja-JP" altLang="en-US" sz="800" dirty="0">
                <a:latin typeface="BIZ UDPゴシック" panose="020B0400000000000000" pitchFamily="50" charset="-128"/>
                <a:ea typeface="BIZ UDPゴシック" panose="020B0400000000000000" pitchFamily="50" charset="-128"/>
              </a:rPr>
              <a:t>株式会社データワイズ</a:t>
            </a:r>
          </a:p>
          <a:p>
            <a:r>
              <a:rPr lang="ja-JP" altLang="en-US" sz="800" dirty="0">
                <a:latin typeface="BIZ UDPゴシック" panose="020B0400000000000000" pitchFamily="50" charset="-128"/>
                <a:ea typeface="BIZ UDPゴシック" panose="020B0400000000000000" pitchFamily="50" charset="-128"/>
              </a:rPr>
              <a:t>株式会社テクノガウス</a:t>
            </a:r>
          </a:p>
          <a:p>
            <a:r>
              <a:rPr lang="ja-JP" altLang="en-US" sz="800" dirty="0">
                <a:latin typeface="BIZ UDPゴシック" panose="020B0400000000000000" pitchFamily="50" charset="-128"/>
                <a:ea typeface="BIZ UDPゴシック" panose="020B0400000000000000" pitchFamily="50" charset="-128"/>
              </a:rPr>
              <a:t>一般社団法人とよのていねい</a:t>
            </a:r>
          </a:p>
          <a:p>
            <a:r>
              <a:rPr lang="ja-JP" altLang="en-US" sz="800" dirty="0">
                <a:latin typeface="BIZ UDPゴシック" panose="020B0400000000000000" pitchFamily="50" charset="-128"/>
                <a:ea typeface="BIZ UDPゴシック" panose="020B0400000000000000" pitchFamily="50" charset="-128"/>
              </a:rPr>
              <a:t>トレンドマイクロ株式会社</a:t>
            </a:r>
          </a:p>
          <a:p>
            <a:r>
              <a:rPr lang="en-US" altLang="ja-JP" sz="800" dirty="0" err="1">
                <a:latin typeface="BIZ UDPゴシック" panose="020B0400000000000000" pitchFamily="50" charset="-128"/>
                <a:ea typeface="BIZ UDPゴシック" panose="020B0400000000000000" pitchFamily="50" charset="-128"/>
              </a:rPr>
              <a:t>NoCode</a:t>
            </a:r>
            <a:r>
              <a:rPr lang="en-US" altLang="ja-JP" sz="800" dirty="0">
                <a:latin typeface="BIZ UDPゴシック" panose="020B0400000000000000" pitchFamily="50" charset="-128"/>
                <a:ea typeface="BIZ UDPゴシック" panose="020B0400000000000000" pitchFamily="50" charset="-128"/>
              </a:rPr>
              <a:t> Japan </a:t>
            </a:r>
            <a:r>
              <a:rPr lang="ja-JP" altLang="en-US" sz="800" dirty="0">
                <a:latin typeface="BIZ UDPゴシック" panose="020B0400000000000000" pitchFamily="50" charset="-128"/>
                <a:ea typeface="BIZ UDPゴシック" panose="020B0400000000000000" pitchFamily="50" charset="-128"/>
              </a:rPr>
              <a:t>株式会社</a:t>
            </a:r>
          </a:p>
          <a:p>
            <a:r>
              <a:rPr lang="en-US" altLang="ja-JP" sz="800" dirty="0">
                <a:latin typeface="BIZ UDPゴシック" panose="020B0400000000000000" pitchFamily="50" charset="-128"/>
                <a:ea typeface="BIZ UDPゴシック" panose="020B0400000000000000" pitchFamily="50" charset="-128"/>
              </a:rPr>
              <a:t>Digital Platformer</a:t>
            </a:r>
            <a:r>
              <a:rPr lang="ja-JP" altLang="en-US" sz="800" dirty="0">
                <a:latin typeface="BIZ UDPゴシック" panose="020B0400000000000000" pitchFamily="50" charset="-128"/>
                <a:ea typeface="BIZ UDPゴシック" panose="020B0400000000000000" pitchFamily="50" charset="-128"/>
              </a:rPr>
              <a:t>株式会社</a:t>
            </a:r>
          </a:p>
          <a:p>
            <a:r>
              <a:rPr lang="ja-JP" altLang="en-US" sz="800" dirty="0">
                <a:latin typeface="BIZ UDPゴシック" panose="020B0400000000000000" pitchFamily="50" charset="-128"/>
                <a:ea typeface="BIZ UDPゴシック" panose="020B0400000000000000" pitchFamily="50" charset="-128"/>
              </a:rPr>
              <a:t>株式会社電通　関西支社</a:t>
            </a:r>
          </a:p>
          <a:p>
            <a:r>
              <a:rPr lang="ja-JP" altLang="en-US" sz="800" dirty="0">
                <a:latin typeface="BIZ UDPゴシック" panose="020B0400000000000000" pitchFamily="50" charset="-128"/>
                <a:ea typeface="BIZ UDPゴシック" panose="020B0400000000000000" pitchFamily="50" charset="-128"/>
              </a:rPr>
              <a:t>株式会社　電通国際情報サービス</a:t>
            </a:r>
          </a:p>
          <a:p>
            <a:r>
              <a:rPr lang="ja-JP" altLang="en-US" sz="800" dirty="0">
                <a:latin typeface="BIZ UDPゴシック" panose="020B0400000000000000" pitchFamily="50" charset="-128"/>
                <a:ea typeface="BIZ UDPゴシック" panose="020B0400000000000000" pitchFamily="50" charset="-128"/>
              </a:rPr>
              <a:t>株式会社日立社会情報サービス</a:t>
            </a:r>
          </a:p>
          <a:p>
            <a:r>
              <a:rPr lang="ja-JP" altLang="en-US" sz="800" dirty="0">
                <a:latin typeface="BIZ UDPゴシック" panose="020B0400000000000000" pitchFamily="50" charset="-128"/>
                <a:ea typeface="BIZ UDPゴシック" panose="020B0400000000000000" pitchFamily="50" charset="-128"/>
              </a:rPr>
              <a:t>株式会社ビットキー</a:t>
            </a:r>
          </a:p>
          <a:p>
            <a:r>
              <a:rPr lang="ja-JP" altLang="en-US" sz="800" dirty="0">
                <a:latin typeface="BIZ UDPゴシック" panose="020B0400000000000000" pitchFamily="50" charset="-128"/>
                <a:ea typeface="BIZ UDPゴシック" panose="020B0400000000000000" pitchFamily="50" charset="-128"/>
              </a:rPr>
              <a:t>株式会社ビューティー ヘルス ラボ マリア</a:t>
            </a:r>
          </a:p>
          <a:p>
            <a:r>
              <a:rPr lang="ja-JP" altLang="en-US" sz="800" dirty="0">
                <a:latin typeface="BIZ UDPゴシック" panose="020B0400000000000000" pitchFamily="50" charset="-128"/>
                <a:ea typeface="BIZ UDPゴシック" panose="020B0400000000000000" pitchFamily="50" charset="-128"/>
              </a:rPr>
              <a:t>株式会社ミマモルメ</a:t>
            </a:r>
          </a:p>
          <a:p>
            <a:r>
              <a:rPr lang="ja-JP" altLang="en-US" sz="800" dirty="0">
                <a:latin typeface="BIZ UDPゴシック" panose="020B0400000000000000" pitchFamily="50" charset="-128"/>
                <a:ea typeface="BIZ UDPゴシック" panose="020B0400000000000000" pitchFamily="50" charset="-128"/>
              </a:rPr>
              <a:t>モビリス・コンサルティング株式会社</a:t>
            </a:r>
          </a:p>
          <a:p>
            <a:r>
              <a:rPr lang="ja-JP" altLang="en-US" sz="800" dirty="0">
                <a:latin typeface="BIZ UDPゴシック" panose="020B0400000000000000" pitchFamily="50" charset="-128"/>
                <a:ea typeface="BIZ UDPゴシック" panose="020B0400000000000000" pitchFamily="50" charset="-128"/>
              </a:rPr>
              <a:t>株式会社</a:t>
            </a:r>
            <a:r>
              <a:rPr lang="en-US" altLang="ja-JP" sz="800" dirty="0">
                <a:latin typeface="BIZ UDPゴシック" panose="020B0400000000000000" pitchFamily="50" charset="-128"/>
                <a:ea typeface="BIZ UDPゴシック" panose="020B0400000000000000" pitchFamily="50" charset="-128"/>
              </a:rPr>
              <a:t>Robot Consulting</a:t>
            </a:r>
            <a:endParaRPr lang="en-US" altLang="ja-JP" sz="800" dirty="0">
              <a:solidFill>
                <a:srgbClr val="333333"/>
              </a:solidFill>
              <a:latin typeface="Lato" panose="020F0502020204030203" pitchFamily="34" charset="0"/>
              <a:ea typeface="BIZ UDPゴシック" panose="020B0400000000000000" pitchFamily="50" charset="-128"/>
            </a:endParaRPr>
          </a:p>
          <a:p>
            <a:r>
              <a:rPr lang="ja-JP" altLang="en-US" sz="800" dirty="0">
                <a:latin typeface="BIZ UDPゴシック" panose="020B0400000000000000" pitchFamily="50" charset="-128"/>
                <a:ea typeface="BIZ UDPゴシック" panose="020B0400000000000000" pitchFamily="50" charset="-128"/>
              </a:rPr>
              <a:t>・</a:t>
            </a:r>
            <a:endParaRPr lang="en-US" altLang="ja-JP" sz="800" dirty="0">
              <a:latin typeface="BIZ UDPゴシック" panose="020B0400000000000000" pitchFamily="50" charset="-128"/>
              <a:ea typeface="BIZ UDPゴシック" panose="020B0400000000000000" pitchFamily="50" charset="-128"/>
            </a:endParaRPr>
          </a:p>
          <a:p>
            <a:r>
              <a:rPr lang="ja-JP" altLang="en-US" sz="800" dirty="0">
                <a:latin typeface="BIZ UDPゴシック" panose="020B0400000000000000" pitchFamily="50" charset="-128"/>
                <a:ea typeface="BIZ UDPゴシック" panose="020B0400000000000000" pitchFamily="50" charset="-128"/>
              </a:rPr>
              <a:t>・</a:t>
            </a:r>
            <a:endParaRPr lang="en-US" altLang="ja-JP" sz="800" dirty="0">
              <a:latin typeface="BIZ UDPゴシック" panose="020B0400000000000000" pitchFamily="50" charset="-128"/>
              <a:ea typeface="BIZ UDPゴシック" panose="020B0400000000000000" pitchFamily="50" charset="-128"/>
            </a:endParaRPr>
          </a:p>
          <a:p>
            <a:r>
              <a:rPr lang="ja-JP" altLang="en-US" sz="800" dirty="0">
                <a:latin typeface="BIZ UDPゴシック" panose="020B0400000000000000" pitchFamily="50" charset="-128"/>
                <a:ea typeface="BIZ UDPゴシック" panose="020B0400000000000000" pitchFamily="50" charset="-128"/>
              </a:rPr>
              <a:t>・</a:t>
            </a:r>
            <a:endParaRPr lang="en-US" altLang="ja-JP" sz="800" dirty="0">
              <a:latin typeface="BIZ UDPゴシック" panose="020B0400000000000000" pitchFamily="50" charset="-128"/>
              <a:ea typeface="BIZ UDPゴシック" panose="020B0400000000000000" pitchFamily="50" charset="-128"/>
            </a:endParaRPr>
          </a:p>
        </p:txBody>
      </p:sp>
      <p:sp>
        <p:nvSpPr>
          <p:cNvPr id="26" name="テキスト ボックス 25">
            <a:extLst>
              <a:ext uri="{FF2B5EF4-FFF2-40B4-BE49-F238E27FC236}">
                <a16:creationId xmlns:a16="http://schemas.microsoft.com/office/drawing/2014/main" id="{F7ABADE0-D25D-4CD7-BC66-F40135996EE6}"/>
              </a:ext>
            </a:extLst>
          </p:cNvPr>
          <p:cNvSpPr txBox="1"/>
          <p:nvPr/>
        </p:nvSpPr>
        <p:spPr>
          <a:xfrm>
            <a:off x="2752410" y="5415197"/>
            <a:ext cx="1942427" cy="253916"/>
          </a:xfrm>
          <a:prstGeom prst="rect">
            <a:avLst/>
          </a:prstGeom>
          <a:noFill/>
        </p:spPr>
        <p:txBody>
          <a:bodyPr wrap="square" rtlCol="0">
            <a:spAutoFit/>
          </a:bodyPr>
          <a:lstStyle/>
          <a:p>
            <a:r>
              <a:rPr kumimoji="1" lang="ja-JP" altLang="en-US" sz="1050" b="1" dirty="0">
                <a:solidFill>
                  <a:schemeClr val="accent3">
                    <a:lumMod val="50000"/>
                  </a:schemeClr>
                </a:solidFill>
                <a:latin typeface="BIZ UDPゴシック" panose="020B0400000000000000" pitchFamily="50" charset="-128"/>
                <a:ea typeface="BIZ UDPゴシック" panose="020B0400000000000000" pitchFamily="50" charset="-128"/>
              </a:rPr>
              <a:t>各企業におけるサービス提供</a:t>
            </a:r>
          </a:p>
        </p:txBody>
      </p:sp>
      <p:sp>
        <p:nvSpPr>
          <p:cNvPr id="27" name="四角形: 角を丸くする 26">
            <a:extLst>
              <a:ext uri="{FF2B5EF4-FFF2-40B4-BE49-F238E27FC236}">
                <a16:creationId xmlns:a16="http://schemas.microsoft.com/office/drawing/2014/main" id="{23875C41-5376-4B0B-9BB6-EF7130B93FBE}"/>
              </a:ext>
            </a:extLst>
          </p:cNvPr>
          <p:cNvSpPr/>
          <p:nvPr/>
        </p:nvSpPr>
        <p:spPr>
          <a:xfrm>
            <a:off x="4779642" y="1065614"/>
            <a:ext cx="1518566" cy="1896896"/>
          </a:xfrm>
          <a:prstGeom prst="roundRect">
            <a:avLst>
              <a:gd name="adj" fmla="val 3234"/>
            </a:avLst>
          </a:prstGeom>
          <a:solidFill>
            <a:schemeClr val="accent6">
              <a:lumMod val="20000"/>
              <a:lumOff val="80000"/>
            </a:schemeClr>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28" name="テキスト ボックス 27">
            <a:extLst>
              <a:ext uri="{FF2B5EF4-FFF2-40B4-BE49-F238E27FC236}">
                <a16:creationId xmlns:a16="http://schemas.microsoft.com/office/drawing/2014/main" id="{E2DB9DB0-35BE-48CA-A94A-B6E70F5FB9C9}"/>
              </a:ext>
            </a:extLst>
          </p:cNvPr>
          <p:cNvSpPr txBox="1"/>
          <p:nvPr/>
        </p:nvSpPr>
        <p:spPr>
          <a:xfrm>
            <a:off x="4816107" y="1072243"/>
            <a:ext cx="1482101" cy="1354217"/>
          </a:xfrm>
          <a:prstGeom prst="rect">
            <a:avLst/>
          </a:prstGeom>
          <a:noFill/>
        </p:spPr>
        <p:txBody>
          <a:bodyPr wrap="square">
            <a:spAutoFit/>
          </a:bodyPr>
          <a:lstStyle/>
          <a:p>
            <a:r>
              <a:rPr lang="ja-JP" altLang="en-US" sz="800" b="1" dirty="0">
                <a:latin typeface="BIZ UDPゴシック" panose="020B0400000000000000" pitchFamily="50" charset="-128"/>
                <a:ea typeface="BIZ UDPゴシック" panose="020B0400000000000000" pitchFamily="50" charset="-128"/>
              </a:rPr>
              <a:t>賛助会員＆アドバイザー</a:t>
            </a:r>
            <a:br>
              <a:rPr lang="en-US" altLang="ja-JP" sz="800" dirty="0">
                <a:latin typeface="BIZ UDPゴシック" panose="020B0400000000000000" pitchFamily="50" charset="-128"/>
                <a:ea typeface="BIZ UDPゴシック" panose="020B0400000000000000" pitchFamily="50" charset="-128"/>
              </a:rPr>
            </a:br>
            <a:endParaRPr lang="en-US" altLang="ja-JP" sz="200" dirty="0">
              <a:latin typeface="BIZ UDPゴシック" panose="020B0400000000000000" pitchFamily="50" charset="-128"/>
              <a:ea typeface="BIZ UDPゴシック" panose="020B0400000000000000" pitchFamily="50" charset="-128"/>
            </a:endParaRPr>
          </a:p>
          <a:p>
            <a:r>
              <a:rPr lang="en-US" altLang="ja-JP" sz="800" dirty="0">
                <a:latin typeface="BIZ UDPゴシック" panose="020B0400000000000000" pitchFamily="50" charset="-128"/>
                <a:ea typeface="BIZ UDPゴシック" panose="020B0400000000000000" pitchFamily="50" charset="-128"/>
              </a:rPr>
              <a:t>Code for Osaka</a:t>
            </a:r>
            <a:br>
              <a:rPr lang="en-US" altLang="ja-JP" sz="800" dirty="0">
                <a:latin typeface="BIZ UDPゴシック" panose="020B0400000000000000" pitchFamily="50" charset="-128"/>
                <a:ea typeface="BIZ UDPゴシック" panose="020B0400000000000000" pitchFamily="50" charset="-128"/>
              </a:rPr>
            </a:br>
            <a:r>
              <a:rPr lang="ja-JP" altLang="en-US" sz="800" dirty="0">
                <a:latin typeface="BIZ UDPゴシック" panose="020B0400000000000000" pitchFamily="50" charset="-128"/>
                <a:ea typeface="BIZ UDPゴシック" panose="020B0400000000000000" pitchFamily="50" charset="-128"/>
              </a:rPr>
              <a:t>大阪スマートシティ</a:t>
            </a:r>
            <a:endParaRPr lang="en-US" altLang="ja-JP" sz="800" dirty="0">
              <a:latin typeface="BIZ UDPゴシック" panose="020B0400000000000000" pitchFamily="50" charset="-128"/>
              <a:ea typeface="BIZ UDPゴシック" panose="020B0400000000000000" pitchFamily="50" charset="-128"/>
            </a:endParaRPr>
          </a:p>
          <a:p>
            <a:r>
              <a:rPr lang="ja-JP" altLang="en-US" sz="800" dirty="0">
                <a:latin typeface="BIZ UDPゴシック" panose="020B0400000000000000" pitchFamily="50" charset="-128"/>
                <a:ea typeface="BIZ UDPゴシック" panose="020B0400000000000000" pitchFamily="50" charset="-128"/>
              </a:rPr>
              <a:t>　　パートナーズフォーラム</a:t>
            </a:r>
            <a:br>
              <a:rPr lang="en-US" altLang="ja-JP" sz="800" dirty="0">
                <a:latin typeface="BIZ UDPゴシック" panose="020B0400000000000000" pitchFamily="50" charset="-128"/>
                <a:ea typeface="BIZ UDPゴシック" panose="020B0400000000000000" pitchFamily="50" charset="-128"/>
              </a:rPr>
            </a:br>
            <a:endParaRPr lang="en-US" altLang="ja-JP" sz="800" dirty="0">
              <a:latin typeface="BIZ UDPゴシック" panose="020B0400000000000000" pitchFamily="50" charset="-128"/>
              <a:ea typeface="BIZ UDPゴシック" panose="020B0400000000000000" pitchFamily="50" charset="-128"/>
            </a:endParaRPr>
          </a:p>
          <a:p>
            <a:r>
              <a:rPr lang="ja-JP" altLang="en-US" sz="800" dirty="0">
                <a:latin typeface="BIZ UDPゴシック" panose="020B0400000000000000" pitchFamily="50" charset="-128"/>
                <a:ea typeface="BIZ UDPゴシック" panose="020B0400000000000000" pitchFamily="50" charset="-128"/>
              </a:rPr>
              <a:t>豊能町</a:t>
            </a:r>
            <a:endParaRPr lang="en-US" altLang="ja-JP" sz="800" dirty="0">
              <a:latin typeface="BIZ UDPゴシック" panose="020B0400000000000000" pitchFamily="50" charset="-128"/>
              <a:ea typeface="BIZ UDPゴシック" panose="020B0400000000000000" pitchFamily="50" charset="-128"/>
            </a:endParaRPr>
          </a:p>
          <a:p>
            <a:r>
              <a:rPr lang="ja-JP" altLang="en-US" sz="800" dirty="0">
                <a:latin typeface="BIZ UDPゴシック" panose="020B0400000000000000" pitchFamily="50" charset="-128"/>
                <a:ea typeface="BIZ UDPゴシック" panose="020B0400000000000000" pitchFamily="50" charset="-128"/>
              </a:rPr>
              <a:t>○○市</a:t>
            </a:r>
            <a:endParaRPr lang="en-US" altLang="ja-JP" sz="800" dirty="0">
              <a:latin typeface="BIZ UDPゴシック" panose="020B0400000000000000" pitchFamily="50" charset="-128"/>
              <a:ea typeface="BIZ UDPゴシック" panose="020B0400000000000000" pitchFamily="50" charset="-128"/>
            </a:endParaRPr>
          </a:p>
          <a:p>
            <a:r>
              <a:rPr lang="ja-JP" altLang="en-US" sz="800" dirty="0">
                <a:latin typeface="BIZ UDPゴシック" panose="020B0400000000000000" pitchFamily="50" charset="-128"/>
                <a:ea typeface="BIZ UDPゴシック" panose="020B0400000000000000" pitchFamily="50" charset="-128"/>
              </a:rPr>
              <a:t>福井県</a:t>
            </a:r>
            <a:endParaRPr lang="en-US" altLang="ja-JP" sz="800" dirty="0">
              <a:latin typeface="BIZ UDPゴシック" panose="020B0400000000000000" pitchFamily="50" charset="-128"/>
              <a:ea typeface="BIZ UDPゴシック" panose="020B0400000000000000" pitchFamily="50" charset="-128"/>
            </a:endParaRPr>
          </a:p>
          <a:p>
            <a:r>
              <a:rPr lang="ja-JP" altLang="en-US" sz="800" dirty="0">
                <a:latin typeface="BIZ UDPゴシック" panose="020B0400000000000000" pitchFamily="50" charset="-128"/>
                <a:ea typeface="BIZ UDPゴシック" panose="020B0400000000000000" pitchFamily="50" charset="-128"/>
              </a:rPr>
              <a:t>○○県</a:t>
            </a:r>
            <a:endParaRPr lang="en-US" altLang="ja-JP" sz="800" dirty="0">
              <a:latin typeface="BIZ UDPゴシック" panose="020B0400000000000000" pitchFamily="50" charset="-128"/>
              <a:ea typeface="BIZ UDPゴシック" panose="020B0400000000000000" pitchFamily="50" charset="-128"/>
            </a:endParaRPr>
          </a:p>
          <a:p>
            <a:endParaRPr lang="ja-JP" altLang="en-US" sz="800" dirty="0">
              <a:latin typeface="BIZ UDPゴシック" panose="020B0400000000000000" pitchFamily="50" charset="-128"/>
              <a:ea typeface="BIZ UDPゴシック" panose="020B0400000000000000" pitchFamily="50" charset="-128"/>
            </a:endParaRPr>
          </a:p>
        </p:txBody>
      </p:sp>
      <p:sp>
        <p:nvSpPr>
          <p:cNvPr id="29" name="正方形/長方形 28">
            <a:extLst>
              <a:ext uri="{FF2B5EF4-FFF2-40B4-BE49-F238E27FC236}">
                <a16:creationId xmlns:a16="http://schemas.microsoft.com/office/drawing/2014/main" id="{CC31C156-5288-40EC-8743-FAC86E7EE20D}"/>
              </a:ext>
            </a:extLst>
          </p:cNvPr>
          <p:cNvSpPr/>
          <p:nvPr/>
        </p:nvSpPr>
        <p:spPr>
          <a:xfrm>
            <a:off x="650831" y="4802465"/>
            <a:ext cx="1831576" cy="290945"/>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r>
              <a:rPr kumimoji="1" lang="ja-JP" altLang="en-US" sz="1100" dirty="0">
                <a:latin typeface="BIZ UDPゴシック" panose="020B0400000000000000" pitchFamily="50" charset="-128"/>
                <a:ea typeface="BIZ UDPゴシック" panose="020B0400000000000000" pitchFamily="50" charset="-128"/>
              </a:rPr>
              <a:t>インフラ</a:t>
            </a:r>
          </a:p>
        </p:txBody>
      </p:sp>
      <p:sp>
        <p:nvSpPr>
          <p:cNvPr id="30" name="正方形/長方形 29">
            <a:extLst>
              <a:ext uri="{FF2B5EF4-FFF2-40B4-BE49-F238E27FC236}">
                <a16:creationId xmlns:a16="http://schemas.microsoft.com/office/drawing/2014/main" id="{B330C578-7012-4A72-A528-F57F69FF7B8A}"/>
              </a:ext>
            </a:extLst>
          </p:cNvPr>
          <p:cNvSpPr/>
          <p:nvPr/>
        </p:nvSpPr>
        <p:spPr>
          <a:xfrm>
            <a:off x="650831" y="5252444"/>
            <a:ext cx="1831576" cy="290945"/>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r>
              <a:rPr kumimoji="1" lang="ja-JP" altLang="en-US" sz="1100" dirty="0">
                <a:latin typeface="BIZ UDPゴシック" panose="020B0400000000000000" pitchFamily="50" charset="-128"/>
                <a:ea typeface="BIZ UDPゴシック" panose="020B0400000000000000" pitchFamily="50" charset="-128"/>
              </a:rPr>
              <a:t>デジタル行政</a:t>
            </a:r>
          </a:p>
        </p:txBody>
      </p:sp>
      <p:sp>
        <p:nvSpPr>
          <p:cNvPr id="31" name="正方形/長方形 30">
            <a:extLst>
              <a:ext uri="{FF2B5EF4-FFF2-40B4-BE49-F238E27FC236}">
                <a16:creationId xmlns:a16="http://schemas.microsoft.com/office/drawing/2014/main" id="{2A6BA608-1554-4089-91C1-12112DDBFCDF}"/>
              </a:ext>
            </a:extLst>
          </p:cNvPr>
          <p:cNvSpPr/>
          <p:nvPr/>
        </p:nvSpPr>
        <p:spPr>
          <a:xfrm>
            <a:off x="650831" y="5702419"/>
            <a:ext cx="1831576" cy="290945"/>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r>
              <a:rPr kumimoji="1" lang="ja-JP" altLang="en-US" sz="1100" dirty="0">
                <a:latin typeface="BIZ UDPゴシック" panose="020B0400000000000000" pitchFamily="50" charset="-128"/>
                <a:ea typeface="BIZ UDPゴシック" panose="020B0400000000000000" pitchFamily="50" charset="-128"/>
              </a:rPr>
              <a:t>防災</a:t>
            </a:r>
          </a:p>
        </p:txBody>
      </p:sp>
      <p:cxnSp>
        <p:nvCxnSpPr>
          <p:cNvPr id="32" name="コネクタ: カギ線 31">
            <a:extLst>
              <a:ext uri="{FF2B5EF4-FFF2-40B4-BE49-F238E27FC236}">
                <a16:creationId xmlns:a16="http://schemas.microsoft.com/office/drawing/2014/main" id="{8C7E0391-6340-4774-9043-CFEF83BC5986}"/>
              </a:ext>
            </a:extLst>
          </p:cNvPr>
          <p:cNvCxnSpPr>
            <a:cxnSpLocks/>
            <a:endCxn id="29" idx="1"/>
          </p:cNvCxnSpPr>
          <p:nvPr/>
        </p:nvCxnSpPr>
        <p:spPr>
          <a:xfrm rot="16200000" flipH="1">
            <a:off x="-1420485" y="2876621"/>
            <a:ext cx="3944657" cy="197975"/>
          </a:xfrm>
          <a:prstGeom prst="bentConnector2">
            <a:avLst/>
          </a:prstGeom>
          <a:ln>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33" name="コネクタ: カギ線 32">
            <a:extLst>
              <a:ext uri="{FF2B5EF4-FFF2-40B4-BE49-F238E27FC236}">
                <a16:creationId xmlns:a16="http://schemas.microsoft.com/office/drawing/2014/main" id="{1E64974F-A587-4933-99A7-E55B56EEC4F3}"/>
              </a:ext>
            </a:extLst>
          </p:cNvPr>
          <p:cNvCxnSpPr>
            <a:cxnSpLocks/>
            <a:endCxn id="30" idx="1"/>
          </p:cNvCxnSpPr>
          <p:nvPr/>
        </p:nvCxnSpPr>
        <p:spPr>
          <a:xfrm rot="16200000" flipH="1">
            <a:off x="-1634214" y="3112872"/>
            <a:ext cx="4371014" cy="199076"/>
          </a:xfrm>
          <a:prstGeom prst="bentConnector2">
            <a:avLst/>
          </a:prstGeom>
          <a:ln>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34" name="コネクタ: カギ線 33">
            <a:extLst>
              <a:ext uri="{FF2B5EF4-FFF2-40B4-BE49-F238E27FC236}">
                <a16:creationId xmlns:a16="http://schemas.microsoft.com/office/drawing/2014/main" id="{29AC8F33-6BCA-483A-B104-5B1705A6D34C}"/>
              </a:ext>
            </a:extLst>
          </p:cNvPr>
          <p:cNvCxnSpPr>
            <a:cxnSpLocks/>
            <a:endCxn id="31" idx="1"/>
          </p:cNvCxnSpPr>
          <p:nvPr/>
        </p:nvCxnSpPr>
        <p:spPr>
          <a:xfrm rot="16200000" flipH="1">
            <a:off x="-1852344" y="3344717"/>
            <a:ext cx="4812642" cy="193707"/>
          </a:xfrm>
          <a:prstGeom prst="bentConnector2">
            <a:avLst/>
          </a:prstGeom>
          <a:ln>
            <a:headEnd type="none" w="med" len="med"/>
            <a:tailEnd type="none" w="med" len="med"/>
          </a:ln>
        </p:spPr>
        <p:style>
          <a:lnRef idx="1">
            <a:schemeClr val="dk1"/>
          </a:lnRef>
          <a:fillRef idx="0">
            <a:schemeClr val="dk1"/>
          </a:fillRef>
          <a:effectRef idx="0">
            <a:schemeClr val="dk1"/>
          </a:effectRef>
          <a:fontRef idx="minor">
            <a:schemeClr val="tx1"/>
          </a:fontRef>
        </p:style>
      </p:cxnSp>
      <p:pic>
        <p:nvPicPr>
          <p:cNvPr id="35" name="Picture 4" descr="IB02">
            <a:extLst>
              <a:ext uri="{FF2B5EF4-FFF2-40B4-BE49-F238E27FC236}">
                <a16:creationId xmlns:a16="http://schemas.microsoft.com/office/drawing/2014/main" id="{F4F91B84-1705-44DB-B466-1084E3F30126}"/>
              </a:ext>
            </a:extLst>
          </p:cNvPr>
          <p:cNvPicPr>
            <a:picLocks noChangeAspect="1" noChangeArrowheads="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434978" y="1660152"/>
            <a:ext cx="1077469" cy="2366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 name="図 35">
            <a:extLst>
              <a:ext uri="{FF2B5EF4-FFF2-40B4-BE49-F238E27FC236}">
                <a16:creationId xmlns:a16="http://schemas.microsoft.com/office/drawing/2014/main" id="{E154ADDD-7C02-495C-9BFB-17AC761CFF3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34490" y="2168943"/>
            <a:ext cx="823201" cy="173844"/>
          </a:xfrm>
          <a:prstGeom prst="rect">
            <a:avLst/>
          </a:prstGeom>
        </p:spPr>
      </p:pic>
      <p:pic>
        <p:nvPicPr>
          <p:cNvPr id="37" name="Picture 4" descr="IB02">
            <a:extLst>
              <a:ext uri="{FF2B5EF4-FFF2-40B4-BE49-F238E27FC236}">
                <a16:creationId xmlns:a16="http://schemas.microsoft.com/office/drawing/2014/main" id="{7BC01709-AF2F-4B83-9112-F0FCE602E9F9}"/>
              </a:ext>
            </a:extLst>
          </p:cNvPr>
          <p:cNvPicPr>
            <a:picLocks noChangeAspect="1" noChangeArrowheads="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434977" y="2573805"/>
            <a:ext cx="1077469" cy="2366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 name="図 37">
            <a:extLst>
              <a:ext uri="{FF2B5EF4-FFF2-40B4-BE49-F238E27FC236}">
                <a16:creationId xmlns:a16="http://schemas.microsoft.com/office/drawing/2014/main" id="{62368AED-497A-47DC-91DE-4C4CC1BEC506}"/>
              </a:ext>
            </a:extLst>
          </p:cNvPr>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676890" y="4842169"/>
            <a:ext cx="561691" cy="220183"/>
          </a:xfrm>
          <a:prstGeom prst="rect">
            <a:avLst/>
          </a:prstGeom>
        </p:spPr>
      </p:pic>
      <p:pic>
        <p:nvPicPr>
          <p:cNvPr id="39" name="図 38">
            <a:extLst>
              <a:ext uri="{FF2B5EF4-FFF2-40B4-BE49-F238E27FC236}">
                <a16:creationId xmlns:a16="http://schemas.microsoft.com/office/drawing/2014/main" id="{7DAC52B2-2BE3-444E-8DD2-DD10D530848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1441" y="1282910"/>
            <a:ext cx="823201" cy="173844"/>
          </a:xfrm>
          <a:prstGeom prst="rect">
            <a:avLst/>
          </a:prstGeom>
        </p:spPr>
      </p:pic>
      <p:pic>
        <p:nvPicPr>
          <p:cNvPr id="40" name="Picture 12" descr="01_corp_brandlogo_S">
            <a:extLst>
              <a:ext uri="{FF2B5EF4-FFF2-40B4-BE49-F238E27FC236}">
                <a16:creationId xmlns:a16="http://schemas.microsoft.com/office/drawing/2014/main" id="{12272FD6-1E12-4256-B22D-A1B4BF841FCC}"/>
              </a:ext>
            </a:extLst>
          </p:cNvPr>
          <p:cNvPicPr>
            <a:picLocks noChangeAspect="1" noChangeArrowheads="1"/>
          </p:cNvPicPr>
          <p:nvPr/>
        </p:nvPicPr>
        <p:blipFill>
          <a:blip r:embed="rId5" cstate="print">
            <a:clrChange>
              <a:clrFrom>
                <a:srgbClr val="FAFEFD"/>
              </a:clrFrom>
              <a:clrTo>
                <a:srgbClr val="FAFEFD">
                  <a:alpha val="0"/>
                </a:srgbClr>
              </a:clrTo>
            </a:clrChange>
            <a:extLst>
              <a:ext uri="{28A0092B-C50C-407E-A947-70E740481C1C}">
                <a14:useLocalDpi xmlns:a14="http://schemas.microsoft.com/office/drawing/2010/main" val="0"/>
              </a:ext>
            </a:extLst>
          </a:blip>
          <a:srcRect/>
          <a:stretch>
            <a:fillRect/>
          </a:stretch>
        </p:blipFill>
        <p:spPr bwMode="auto">
          <a:xfrm>
            <a:off x="1951640" y="4497958"/>
            <a:ext cx="512746" cy="111505"/>
          </a:xfrm>
          <a:prstGeom prst="rect">
            <a:avLst/>
          </a:prstGeom>
          <a:noFill/>
          <a:extLst>
            <a:ext uri="{909E8E84-426E-40DD-AFC4-6F175D3DCCD1}">
              <a14:hiddenFill xmlns:a14="http://schemas.microsoft.com/office/drawing/2010/main">
                <a:solidFill>
                  <a:srgbClr val="FFFFFF"/>
                </a:solidFill>
              </a14:hiddenFill>
            </a:ext>
          </a:extLst>
        </p:spPr>
      </p:pic>
      <p:pic>
        <p:nvPicPr>
          <p:cNvPr id="41" name="図 40">
            <a:extLst>
              <a:ext uri="{FF2B5EF4-FFF2-40B4-BE49-F238E27FC236}">
                <a16:creationId xmlns:a16="http://schemas.microsoft.com/office/drawing/2014/main" id="{77D65F92-F5CE-4475-B6BF-6C58DE3948CC}"/>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l="15790" t="22903" r="36260" b="33465"/>
          <a:stretch/>
        </p:blipFill>
        <p:spPr>
          <a:xfrm>
            <a:off x="1947777" y="3019581"/>
            <a:ext cx="315890" cy="253916"/>
          </a:xfrm>
          <a:prstGeom prst="rect">
            <a:avLst/>
          </a:prstGeom>
        </p:spPr>
      </p:pic>
      <p:pic>
        <p:nvPicPr>
          <p:cNvPr id="42" name="図 41">
            <a:extLst>
              <a:ext uri="{FF2B5EF4-FFF2-40B4-BE49-F238E27FC236}">
                <a16:creationId xmlns:a16="http://schemas.microsoft.com/office/drawing/2014/main" id="{A05502AF-9AED-47C9-89EA-DB54D9F3C154}"/>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l="15790" t="22903" r="36260" b="33465"/>
          <a:stretch/>
        </p:blipFill>
        <p:spPr>
          <a:xfrm>
            <a:off x="1947777" y="3490441"/>
            <a:ext cx="315890" cy="253916"/>
          </a:xfrm>
          <a:prstGeom prst="rect">
            <a:avLst/>
          </a:prstGeom>
        </p:spPr>
      </p:pic>
      <p:pic>
        <p:nvPicPr>
          <p:cNvPr id="43" name="図 42">
            <a:extLst>
              <a:ext uri="{FF2B5EF4-FFF2-40B4-BE49-F238E27FC236}">
                <a16:creationId xmlns:a16="http://schemas.microsoft.com/office/drawing/2014/main" id="{A1E80287-4AF6-4C53-A913-C206DC86E49E}"/>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l="15790" t="22903" r="36260" b="33465"/>
          <a:stretch/>
        </p:blipFill>
        <p:spPr>
          <a:xfrm>
            <a:off x="1461333" y="3978539"/>
            <a:ext cx="193475" cy="155517"/>
          </a:xfrm>
          <a:prstGeom prst="rect">
            <a:avLst/>
          </a:prstGeom>
        </p:spPr>
      </p:pic>
      <p:pic>
        <p:nvPicPr>
          <p:cNvPr id="44" name="図 43">
            <a:extLst>
              <a:ext uri="{FF2B5EF4-FFF2-40B4-BE49-F238E27FC236}">
                <a16:creationId xmlns:a16="http://schemas.microsoft.com/office/drawing/2014/main" id="{5C4411DC-F5A8-4FC8-B258-FFF848B74B8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26564" y="5369765"/>
            <a:ext cx="559878" cy="84608"/>
          </a:xfrm>
          <a:prstGeom prst="rect">
            <a:avLst/>
          </a:prstGeom>
        </p:spPr>
      </p:pic>
      <p:pic>
        <p:nvPicPr>
          <p:cNvPr id="45" name="図 44">
            <a:extLst>
              <a:ext uri="{FF2B5EF4-FFF2-40B4-BE49-F238E27FC236}">
                <a16:creationId xmlns:a16="http://schemas.microsoft.com/office/drawing/2014/main" id="{1FE67B91-6B52-4059-9602-A12E7B63911B}"/>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l="15790" t="22903" r="36260" b="33465"/>
          <a:stretch/>
        </p:blipFill>
        <p:spPr>
          <a:xfrm>
            <a:off x="2212615" y="5321069"/>
            <a:ext cx="193149" cy="155256"/>
          </a:xfrm>
          <a:prstGeom prst="rect">
            <a:avLst/>
          </a:prstGeom>
        </p:spPr>
      </p:pic>
      <p:pic>
        <p:nvPicPr>
          <p:cNvPr id="46" name="Picture 4" descr="IB02">
            <a:extLst>
              <a:ext uri="{FF2B5EF4-FFF2-40B4-BE49-F238E27FC236}">
                <a16:creationId xmlns:a16="http://schemas.microsoft.com/office/drawing/2014/main" id="{ED5C304E-81C4-46DC-AACD-4823228F8FE8}"/>
              </a:ext>
            </a:extLst>
          </p:cNvPr>
          <p:cNvPicPr>
            <a:picLocks noChangeAspect="1" noChangeArrowheads="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435723" y="5737232"/>
            <a:ext cx="1077469" cy="2366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 name="テキスト ボックス 46">
            <a:extLst>
              <a:ext uri="{FF2B5EF4-FFF2-40B4-BE49-F238E27FC236}">
                <a16:creationId xmlns:a16="http://schemas.microsoft.com/office/drawing/2014/main" id="{367EA8D3-43CD-4AD4-B8B1-722016E47662}"/>
              </a:ext>
            </a:extLst>
          </p:cNvPr>
          <p:cNvSpPr txBox="1"/>
          <p:nvPr/>
        </p:nvSpPr>
        <p:spPr>
          <a:xfrm>
            <a:off x="4756056" y="6107098"/>
            <a:ext cx="1492716" cy="276999"/>
          </a:xfrm>
          <a:prstGeom prst="rect">
            <a:avLst/>
          </a:prstGeom>
          <a:noFill/>
        </p:spPr>
        <p:txBody>
          <a:bodyPr wrap="none" rtlCol="0">
            <a:spAutoFit/>
          </a:bodyPr>
          <a:lstStyle/>
          <a:p>
            <a:r>
              <a:rPr kumimoji="1" lang="en-US" altLang="ja-JP" sz="1200" dirty="0"/>
              <a:t>2021</a:t>
            </a:r>
            <a:r>
              <a:rPr kumimoji="1" lang="ja-JP" altLang="en-US" sz="1200" dirty="0"/>
              <a:t>年</a:t>
            </a:r>
            <a:r>
              <a:rPr kumimoji="1" lang="en-US" altLang="ja-JP" sz="1200" dirty="0"/>
              <a:t>12</a:t>
            </a:r>
            <a:r>
              <a:rPr kumimoji="1" lang="ja-JP" altLang="en-US" sz="1200" dirty="0"/>
              <a:t>月</a:t>
            </a:r>
            <a:r>
              <a:rPr kumimoji="1" lang="en-US" altLang="ja-JP" sz="1200" dirty="0"/>
              <a:t>7</a:t>
            </a:r>
            <a:r>
              <a:rPr kumimoji="1" lang="ja-JP" altLang="en-US" sz="1200" dirty="0"/>
              <a:t>日現在</a:t>
            </a:r>
          </a:p>
        </p:txBody>
      </p:sp>
      <p:pic>
        <p:nvPicPr>
          <p:cNvPr id="48" name="図 47">
            <a:extLst>
              <a:ext uri="{FF2B5EF4-FFF2-40B4-BE49-F238E27FC236}">
                <a16:creationId xmlns:a16="http://schemas.microsoft.com/office/drawing/2014/main" id="{AAEDA94C-4E8F-4B47-94E9-D5EDD56BD900}"/>
              </a:ext>
            </a:extLst>
          </p:cNvPr>
          <p:cNvPicPr>
            <a:picLocks noChangeAspect="1"/>
          </p:cNvPicPr>
          <p:nvPr/>
        </p:nvPicPr>
        <p:blipFill rotWithShape="1">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a:xfrm>
            <a:off x="1656596" y="3968072"/>
            <a:ext cx="814809" cy="189667"/>
          </a:xfrm>
          <a:prstGeom prst="rect">
            <a:avLst/>
          </a:prstGeom>
        </p:spPr>
      </p:pic>
      <p:sp>
        <p:nvSpPr>
          <p:cNvPr id="49" name="テキスト ボックス 48">
            <a:extLst>
              <a:ext uri="{FF2B5EF4-FFF2-40B4-BE49-F238E27FC236}">
                <a16:creationId xmlns:a16="http://schemas.microsoft.com/office/drawing/2014/main" id="{55E3458B-58D0-4549-94B7-4A68C2CB4E86}"/>
              </a:ext>
            </a:extLst>
          </p:cNvPr>
          <p:cNvSpPr txBox="1"/>
          <p:nvPr/>
        </p:nvSpPr>
        <p:spPr>
          <a:xfrm>
            <a:off x="6424126" y="1096477"/>
            <a:ext cx="5521146" cy="4524315"/>
          </a:xfrm>
          <a:prstGeom prst="rect">
            <a:avLst/>
          </a:prstGeom>
          <a:noFill/>
        </p:spPr>
        <p:txBody>
          <a:bodyPr wrap="square" rtlCol="0">
            <a:spAutoFit/>
          </a:bodyPr>
          <a:lstStyle/>
          <a:p>
            <a:r>
              <a:rPr kumimoji="1" lang="ja-JP" altLang="en-US" b="1" dirty="0"/>
              <a:t>各自治体のワーキング</a:t>
            </a:r>
            <a:endParaRPr kumimoji="1" lang="en-US" altLang="ja-JP" b="1" dirty="0"/>
          </a:p>
          <a:p>
            <a:endParaRPr kumimoji="1" lang="en-US" altLang="ja-JP" dirty="0"/>
          </a:p>
          <a:p>
            <a:r>
              <a:rPr kumimoji="1" lang="ja-JP" altLang="en-US" dirty="0"/>
              <a:t>自治体展開する為の分科会？</a:t>
            </a:r>
            <a:endParaRPr kumimoji="1" lang="en-US" altLang="ja-JP" dirty="0"/>
          </a:p>
          <a:p>
            <a:r>
              <a:rPr kumimoji="1" lang="ja-JP" altLang="en-US" dirty="0"/>
              <a:t>　基本は大阪府内は</a:t>
            </a:r>
            <a:r>
              <a:rPr kumimoji="1" lang="en-US" altLang="ja-JP" dirty="0"/>
              <a:t>OSPF</a:t>
            </a:r>
            <a:r>
              <a:rPr kumimoji="1" lang="ja-JP" altLang="en-US" dirty="0"/>
              <a:t>コーディネーター主体</a:t>
            </a:r>
            <a:endParaRPr kumimoji="1" lang="en-US" altLang="ja-JP" dirty="0"/>
          </a:p>
          <a:p>
            <a:r>
              <a:rPr kumimoji="1" lang="ja-JP" altLang="en-US" dirty="0"/>
              <a:t>　大阪府外は、自治体指定または</a:t>
            </a:r>
            <a:r>
              <a:rPr kumimoji="1" lang="en-US" altLang="ja-JP" dirty="0"/>
              <a:t>CSPFC</a:t>
            </a:r>
            <a:r>
              <a:rPr kumimoji="1" lang="ja-JP" altLang="en-US" dirty="0"/>
              <a:t>からの推薦</a:t>
            </a:r>
            <a:endParaRPr kumimoji="1" lang="en-US" altLang="ja-JP" dirty="0"/>
          </a:p>
          <a:p>
            <a:endParaRPr kumimoji="1" lang="en-US" altLang="ja-JP" dirty="0"/>
          </a:p>
          <a:p>
            <a:r>
              <a:rPr kumimoji="1" lang="ja-JP" altLang="en-US" b="1" dirty="0"/>
              <a:t>まずは！</a:t>
            </a:r>
            <a:endParaRPr kumimoji="1" lang="en-US" altLang="ja-JP" b="1" dirty="0"/>
          </a:p>
          <a:p>
            <a:r>
              <a:rPr kumimoji="1" lang="ja-JP" altLang="en-US" dirty="0"/>
              <a:t>　　サービス分科会＆総務省案件</a:t>
            </a:r>
            <a:endParaRPr kumimoji="1" lang="en-US" altLang="ja-JP" dirty="0"/>
          </a:p>
          <a:p>
            <a:r>
              <a:rPr kumimoji="1" lang="ja-JP" altLang="en-US" dirty="0"/>
              <a:t>　　</a:t>
            </a:r>
            <a:r>
              <a:rPr kumimoji="1" lang="en-US" altLang="ja-JP" dirty="0"/>
              <a:t>12</a:t>
            </a:r>
            <a:r>
              <a:rPr kumimoji="1" lang="ja-JP" altLang="en-US" dirty="0"/>
              <a:t>月末まで目途に各サービスの開始</a:t>
            </a:r>
            <a:endParaRPr kumimoji="1" lang="en-US" altLang="ja-JP" dirty="0"/>
          </a:p>
          <a:p>
            <a:r>
              <a:rPr kumimoji="1" lang="ja-JP" altLang="en-US" dirty="0"/>
              <a:t>　　現状のサービスからサービス連携に関して</a:t>
            </a:r>
            <a:br>
              <a:rPr kumimoji="1" lang="en-US" altLang="ja-JP" dirty="0"/>
            </a:br>
            <a:r>
              <a:rPr kumimoji="1" lang="ja-JP" altLang="en-US" dirty="0"/>
              <a:t>　　継続検討。</a:t>
            </a:r>
            <a:br>
              <a:rPr kumimoji="1" lang="en-US" altLang="ja-JP" dirty="0"/>
            </a:br>
            <a:r>
              <a:rPr kumimoji="1" lang="ja-JP" altLang="en-US" dirty="0"/>
              <a:t>　　</a:t>
            </a:r>
            <a:r>
              <a:rPr kumimoji="1" lang="en-US" altLang="ja-JP" dirty="0"/>
              <a:t>1</a:t>
            </a:r>
            <a:r>
              <a:rPr kumimoji="1" lang="ja-JP" altLang="en-US" dirty="0"/>
              <a:t>月からデータ踏まえた連携</a:t>
            </a:r>
            <a:endParaRPr kumimoji="1" lang="en-US" altLang="ja-JP" dirty="0"/>
          </a:p>
          <a:p>
            <a:endParaRPr kumimoji="1" lang="en-US" altLang="ja-JP" dirty="0"/>
          </a:p>
          <a:p>
            <a:endParaRPr kumimoji="1" lang="en-US" altLang="ja-JP" dirty="0"/>
          </a:p>
          <a:p>
            <a:endParaRPr kumimoji="1" lang="en-US" altLang="ja-JP" dirty="0"/>
          </a:p>
          <a:p>
            <a:r>
              <a:rPr kumimoji="1" lang="ja-JP" altLang="en-US" dirty="0"/>
              <a:t>　各自治体ワーキングは</a:t>
            </a:r>
            <a:r>
              <a:rPr kumimoji="1" lang="en-US" altLang="ja-JP" dirty="0"/>
              <a:t>2022</a:t>
            </a:r>
            <a:r>
              <a:rPr kumimoji="1" lang="ja-JP" altLang="en-US" dirty="0"/>
              <a:t>年</a:t>
            </a:r>
            <a:r>
              <a:rPr kumimoji="1" lang="en-US" altLang="ja-JP" dirty="0"/>
              <a:t>1</a:t>
            </a:r>
            <a:r>
              <a:rPr kumimoji="1" lang="ja-JP" altLang="en-US" dirty="0"/>
              <a:t>月目途立上げ</a:t>
            </a:r>
          </a:p>
        </p:txBody>
      </p:sp>
      <p:sp>
        <p:nvSpPr>
          <p:cNvPr id="50" name="テキスト ボックス 49">
            <a:extLst>
              <a:ext uri="{FF2B5EF4-FFF2-40B4-BE49-F238E27FC236}">
                <a16:creationId xmlns:a16="http://schemas.microsoft.com/office/drawing/2014/main" id="{99F3687B-91EC-44EC-BE77-02A2BFAD1A49}"/>
              </a:ext>
            </a:extLst>
          </p:cNvPr>
          <p:cNvSpPr txBox="1"/>
          <p:nvPr/>
        </p:nvSpPr>
        <p:spPr>
          <a:xfrm>
            <a:off x="1449092" y="61994"/>
            <a:ext cx="2031325" cy="369332"/>
          </a:xfrm>
          <a:prstGeom prst="rect">
            <a:avLst/>
          </a:prstGeom>
          <a:noFill/>
        </p:spPr>
        <p:txBody>
          <a:bodyPr wrap="none" rtlCol="0">
            <a:spAutoFit/>
          </a:bodyPr>
          <a:lstStyle/>
          <a:p>
            <a:r>
              <a:rPr kumimoji="1" lang="ja-JP" altLang="en-US" dirty="0">
                <a:solidFill>
                  <a:schemeClr val="bg1"/>
                </a:solidFill>
              </a:rPr>
              <a:t>他自治体への展開</a:t>
            </a:r>
          </a:p>
        </p:txBody>
      </p:sp>
      <p:pic>
        <p:nvPicPr>
          <p:cNvPr id="51" name="図 50">
            <a:extLst>
              <a:ext uri="{FF2B5EF4-FFF2-40B4-BE49-F238E27FC236}">
                <a16:creationId xmlns:a16="http://schemas.microsoft.com/office/drawing/2014/main" id="{8DA2405C-4F30-4465-B1E8-7DBE1443C03A}"/>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l="15790" t="22903" r="36260" b="33465"/>
          <a:stretch/>
        </p:blipFill>
        <p:spPr>
          <a:xfrm>
            <a:off x="1571704" y="4355547"/>
            <a:ext cx="315890" cy="253916"/>
          </a:xfrm>
          <a:prstGeom prst="rect">
            <a:avLst/>
          </a:prstGeom>
        </p:spPr>
      </p:pic>
    </p:spTree>
    <p:extLst>
      <p:ext uri="{BB962C8B-B14F-4D97-AF65-F5344CB8AC3E}">
        <p14:creationId xmlns:p14="http://schemas.microsoft.com/office/powerpoint/2010/main" val="53237805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C77DFF7F-1D55-4C08-854C-15CB8C0F0A5F}"/>
              </a:ext>
            </a:extLst>
          </p:cNvPr>
          <p:cNvSpPr txBox="1"/>
          <p:nvPr/>
        </p:nvSpPr>
        <p:spPr>
          <a:xfrm>
            <a:off x="7465514" y="679343"/>
            <a:ext cx="4273694" cy="2562240"/>
          </a:xfrm>
          <a:prstGeom prst="rect">
            <a:avLst/>
          </a:prstGeom>
          <a:noFill/>
        </p:spPr>
        <p:txBody>
          <a:bodyPr wrap="square" rtlCol="0">
            <a:spAutoFit/>
          </a:bodyPr>
          <a:lstStyle/>
          <a:p>
            <a:r>
              <a:rPr kumimoji="1" lang="en-US" altLang="ja-JP" sz="1200" dirty="0"/>
              <a:t>12</a:t>
            </a:r>
            <a:r>
              <a:rPr kumimoji="1" lang="ja-JP" altLang="en-US" sz="1200" dirty="0"/>
              <a:t>月</a:t>
            </a:r>
            <a:r>
              <a:rPr kumimoji="1" lang="en-US" altLang="ja-JP" sz="1200" dirty="0"/>
              <a:t>1</a:t>
            </a:r>
            <a:r>
              <a:rPr kumimoji="1" lang="ja-JP" altLang="en-US" sz="1200" dirty="0"/>
              <a:t>日からスタート予定</a:t>
            </a:r>
            <a:endParaRPr kumimoji="1" lang="en-US" altLang="ja-JP" sz="1200" dirty="0"/>
          </a:p>
          <a:p>
            <a:r>
              <a:rPr lang="ja-JP" altLang="en-US" sz="1200" b="0" i="0" u="none" strike="noStrike" dirty="0">
                <a:solidFill>
                  <a:srgbClr val="000000"/>
                </a:solidFill>
                <a:effectLst/>
                <a:latin typeface="Arial Unicode MS"/>
                <a:ea typeface="ＭＳ Ｐゴシック" panose="020B0600070205080204" pitchFamily="50" charset="-128"/>
              </a:rPr>
              <a:t>　</a:t>
            </a:r>
            <a:r>
              <a:rPr lang="zh-TW" altLang="en-US" sz="1200" b="0" i="0" u="none" strike="noStrike" dirty="0">
                <a:solidFill>
                  <a:srgbClr val="000000"/>
                </a:solidFill>
                <a:effectLst/>
                <a:latin typeface="Arial Unicode MS"/>
                <a:ea typeface="ＭＳ Ｐゴシック" panose="020B0600070205080204" pitchFamily="50" charset="-128"/>
              </a:rPr>
              <a:t>中央公民館</a:t>
            </a:r>
            <a:r>
              <a:rPr lang="ja-JP" altLang="en-US" sz="1200" b="0" i="0" u="none" strike="noStrike" dirty="0">
                <a:solidFill>
                  <a:srgbClr val="000000"/>
                </a:solidFill>
                <a:effectLst/>
                <a:latin typeface="Arial Unicode MS"/>
                <a:ea typeface="ＭＳ Ｐゴシック" panose="020B0600070205080204" pitchFamily="50" charset="-128"/>
              </a:rPr>
              <a:t>（東地区）</a:t>
            </a:r>
            <a:endParaRPr lang="en-US" altLang="ja-JP" sz="1200" b="0" i="0" u="none" strike="noStrike" dirty="0">
              <a:solidFill>
                <a:srgbClr val="000000"/>
              </a:solidFill>
              <a:effectLst/>
              <a:latin typeface="Arial Unicode MS"/>
              <a:ea typeface="ＭＳ Ｐゴシック" panose="020B0600070205080204" pitchFamily="50" charset="-128"/>
            </a:endParaRPr>
          </a:p>
          <a:p>
            <a:r>
              <a:rPr kumimoji="1" lang="ja-JP" altLang="en-US" sz="1200" dirty="0">
                <a:solidFill>
                  <a:srgbClr val="000000"/>
                </a:solidFill>
                <a:latin typeface="Arial Unicode MS"/>
                <a:ea typeface="ＭＳ Ｐゴシック" panose="020B0600070205080204" pitchFamily="50" charset="-128"/>
              </a:rPr>
              <a:t>　阪急オアシス（西地区）</a:t>
            </a:r>
            <a:endParaRPr kumimoji="1" lang="en-US" altLang="ja-JP" sz="1200" dirty="0"/>
          </a:p>
          <a:p>
            <a:endParaRPr kumimoji="1" lang="en-US" altLang="ja-JP" sz="1200" dirty="0"/>
          </a:p>
          <a:p>
            <a:r>
              <a:rPr kumimoji="1" lang="ja-JP" altLang="en-US" sz="1200" dirty="0"/>
              <a:t>とよのていねいが講師担当</a:t>
            </a:r>
            <a:endParaRPr kumimoji="1" lang="en-US" altLang="ja-JP" sz="1200" dirty="0"/>
          </a:p>
          <a:p>
            <a:r>
              <a:rPr kumimoji="1" lang="ja-JP" altLang="en-US" sz="1050" dirty="0"/>
              <a:t>（スマホよろず相談室も検討中）</a:t>
            </a:r>
            <a:endParaRPr kumimoji="1" lang="en-US" altLang="ja-JP" sz="1050" dirty="0"/>
          </a:p>
          <a:p>
            <a:r>
              <a:rPr kumimoji="1" lang="ja-JP" altLang="en-US" sz="1050" dirty="0"/>
              <a:t>　＊デバイス配布</a:t>
            </a:r>
            <a:br>
              <a:rPr kumimoji="1" lang="en-US" altLang="ja-JP" sz="1050" dirty="0"/>
            </a:br>
            <a:r>
              <a:rPr kumimoji="1" lang="ja-JP" altLang="en-US" sz="1050" dirty="0"/>
              <a:t>　＊商品券配布</a:t>
            </a:r>
            <a:endParaRPr kumimoji="1" lang="en-US" altLang="ja-JP" sz="1050" dirty="0"/>
          </a:p>
          <a:p>
            <a:endParaRPr kumimoji="1" lang="en-US" altLang="ja-JP" sz="1200" dirty="0"/>
          </a:p>
          <a:p>
            <a:r>
              <a:rPr kumimoji="1" lang="ja-JP" altLang="en-US" sz="1200" dirty="0"/>
              <a:t>プロモーション</a:t>
            </a:r>
            <a:endParaRPr kumimoji="1" lang="en-US" altLang="ja-JP" sz="1200" dirty="0"/>
          </a:p>
          <a:p>
            <a:pPr marL="285750" indent="-285750">
              <a:buFont typeface="Arial" panose="020B0604020202020204" pitchFamily="34" charset="0"/>
              <a:buChar char="•"/>
            </a:pPr>
            <a:r>
              <a:rPr kumimoji="1" lang="en-US" altLang="ja-JP" sz="1050" dirty="0"/>
              <a:t>2</a:t>
            </a:r>
            <a:r>
              <a:rPr kumimoji="1" lang="ja-JP" altLang="en-US" sz="1050" dirty="0"/>
              <a:t>時間程度のセミナーなので企業でサービスを話したい方募集</a:t>
            </a:r>
            <a:endParaRPr kumimoji="1" lang="en-US" altLang="ja-JP" sz="1050" dirty="0"/>
          </a:p>
          <a:p>
            <a:pPr marL="285750" indent="-285750">
              <a:buFont typeface="Arial" panose="020B0604020202020204" pitchFamily="34" charset="0"/>
              <a:buChar char="•"/>
            </a:pPr>
            <a:r>
              <a:rPr kumimoji="1" lang="ja-JP" altLang="en-US" sz="1050" dirty="0"/>
              <a:t>資料配布したい方募集</a:t>
            </a:r>
            <a:endParaRPr kumimoji="1" lang="en-US" altLang="ja-JP" sz="1050" dirty="0"/>
          </a:p>
          <a:p>
            <a:endParaRPr kumimoji="1" lang="en-US" altLang="ja-JP" sz="1200" dirty="0"/>
          </a:p>
          <a:p>
            <a:endParaRPr kumimoji="1" lang="ja-JP" altLang="en-US" sz="1200" dirty="0"/>
          </a:p>
        </p:txBody>
      </p:sp>
      <p:sp>
        <p:nvSpPr>
          <p:cNvPr id="4" name="テキスト ボックス 3">
            <a:extLst>
              <a:ext uri="{FF2B5EF4-FFF2-40B4-BE49-F238E27FC236}">
                <a16:creationId xmlns:a16="http://schemas.microsoft.com/office/drawing/2014/main" id="{72B06AE5-25F6-407E-9144-A34EE3E9AEB6}"/>
              </a:ext>
            </a:extLst>
          </p:cNvPr>
          <p:cNvSpPr txBox="1"/>
          <p:nvPr/>
        </p:nvSpPr>
        <p:spPr>
          <a:xfrm>
            <a:off x="998977" y="679343"/>
            <a:ext cx="1454244" cy="369332"/>
          </a:xfrm>
          <a:prstGeom prst="rect">
            <a:avLst/>
          </a:prstGeom>
          <a:noFill/>
        </p:spPr>
        <p:txBody>
          <a:bodyPr wrap="none" rtlCol="0">
            <a:spAutoFit/>
          </a:bodyPr>
          <a:lstStyle/>
          <a:p>
            <a:r>
              <a:rPr kumimoji="1" lang="ja-JP" altLang="en-US" b="1" dirty="0"/>
              <a:t>チラシ　</a:t>
            </a:r>
            <a:r>
              <a:rPr kumimoji="1" lang="en-US" altLang="ja-JP" b="1" dirty="0"/>
              <a:t>FIX</a:t>
            </a:r>
            <a:endParaRPr kumimoji="1" lang="ja-JP" altLang="en-US" b="1" dirty="0"/>
          </a:p>
        </p:txBody>
      </p:sp>
      <p:sp>
        <p:nvSpPr>
          <p:cNvPr id="7" name="テキスト ボックス 6">
            <a:extLst>
              <a:ext uri="{FF2B5EF4-FFF2-40B4-BE49-F238E27FC236}">
                <a16:creationId xmlns:a16="http://schemas.microsoft.com/office/drawing/2014/main" id="{9E5F9241-AE81-4D44-92CE-82463F196399}"/>
              </a:ext>
            </a:extLst>
          </p:cNvPr>
          <p:cNvSpPr txBox="1"/>
          <p:nvPr/>
        </p:nvSpPr>
        <p:spPr>
          <a:xfrm>
            <a:off x="1521438" y="61473"/>
            <a:ext cx="3647152" cy="369332"/>
          </a:xfrm>
          <a:prstGeom prst="rect">
            <a:avLst/>
          </a:prstGeom>
          <a:noFill/>
        </p:spPr>
        <p:txBody>
          <a:bodyPr wrap="none" rtlCol="0">
            <a:spAutoFit/>
          </a:bodyPr>
          <a:lstStyle/>
          <a:p>
            <a:r>
              <a:rPr kumimoji="1" lang="ja-JP" altLang="en-US" dirty="0">
                <a:solidFill>
                  <a:schemeClr val="bg1"/>
                </a:solidFill>
              </a:rPr>
              <a:t>アプリ説明会（スマホ教室連携）</a:t>
            </a:r>
          </a:p>
        </p:txBody>
      </p:sp>
      <p:pic>
        <p:nvPicPr>
          <p:cNvPr id="2" name="図 1">
            <a:extLst>
              <a:ext uri="{FF2B5EF4-FFF2-40B4-BE49-F238E27FC236}">
                <a16:creationId xmlns:a16="http://schemas.microsoft.com/office/drawing/2014/main" id="{D7BA7BF0-617C-475F-B96F-178CDFE2F9A5}"/>
              </a:ext>
            </a:extLst>
          </p:cNvPr>
          <p:cNvPicPr>
            <a:picLocks noChangeAspect="1"/>
          </p:cNvPicPr>
          <p:nvPr/>
        </p:nvPicPr>
        <p:blipFill>
          <a:blip r:embed="rId2"/>
          <a:stretch>
            <a:fillRect/>
          </a:stretch>
        </p:blipFill>
        <p:spPr>
          <a:xfrm>
            <a:off x="258802" y="1233339"/>
            <a:ext cx="3429297" cy="4953429"/>
          </a:xfrm>
          <a:prstGeom prst="rect">
            <a:avLst/>
          </a:prstGeom>
        </p:spPr>
      </p:pic>
      <p:pic>
        <p:nvPicPr>
          <p:cNvPr id="8" name="図 7">
            <a:extLst>
              <a:ext uri="{FF2B5EF4-FFF2-40B4-BE49-F238E27FC236}">
                <a16:creationId xmlns:a16="http://schemas.microsoft.com/office/drawing/2014/main" id="{08F2CF2B-A0E1-457D-BC36-11654AFBE7F1}"/>
              </a:ext>
            </a:extLst>
          </p:cNvPr>
          <p:cNvPicPr>
            <a:picLocks noChangeAspect="1"/>
          </p:cNvPicPr>
          <p:nvPr/>
        </p:nvPicPr>
        <p:blipFill>
          <a:blip r:embed="rId3"/>
          <a:stretch>
            <a:fillRect/>
          </a:stretch>
        </p:blipFill>
        <p:spPr>
          <a:xfrm>
            <a:off x="3862158" y="1233339"/>
            <a:ext cx="3429297" cy="4953429"/>
          </a:xfrm>
          <a:prstGeom prst="rect">
            <a:avLst/>
          </a:prstGeom>
        </p:spPr>
      </p:pic>
      <p:sp>
        <p:nvSpPr>
          <p:cNvPr id="10" name="テキスト ボックス 9">
            <a:extLst>
              <a:ext uri="{FF2B5EF4-FFF2-40B4-BE49-F238E27FC236}">
                <a16:creationId xmlns:a16="http://schemas.microsoft.com/office/drawing/2014/main" id="{359EE6CB-73A6-4B79-BC93-3CC1B4641D77}"/>
              </a:ext>
            </a:extLst>
          </p:cNvPr>
          <p:cNvSpPr txBox="1"/>
          <p:nvPr/>
        </p:nvSpPr>
        <p:spPr>
          <a:xfrm>
            <a:off x="7465514" y="3528363"/>
            <a:ext cx="4554563" cy="2292935"/>
          </a:xfrm>
          <a:prstGeom prst="rect">
            <a:avLst/>
          </a:prstGeom>
          <a:noFill/>
        </p:spPr>
        <p:txBody>
          <a:bodyPr wrap="square">
            <a:spAutoFit/>
          </a:bodyPr>
          <a:lstStyle/>
          <a:p>
            <a:r>
              <a:rPr lang="en-US" altLang="ja-JP" sz="1100" dirty="0"/>
              <a:t>11</a:t>
            </a:r>
            <a:r>
              <a:rPr lang="ja-JP" altLang="en-US" sz="1100" dirty="0"/>
              <a:t>月</a:t>
            </a:r>
            <a:r>
              <a:rPr lang="en-US" altLang="ja-JP" sz="1100" dirty="0"/>
              <a:t>19</a:t>
            </a:r>
            <a:r>
              <a:rPr lang="ja-JP" altLang="en-US" sz="1100" dirty="0"/>
              <a:t>日</a:t>
            </a:r>
            <a:r>
              <a:rPr lang="en-US" altLang="ja-JP" sz="1100" dirty="0"/>
              <a:t>(</a:t>
            </a:r>
            <a:r>
              <a:rPr lang="ja-JP" altLang="en-US" sz="1100" dirty="0"/>
              <a:t>金</a:t>
            </a:r>
            <a:r>
              <a:rPr lang="en-US" altLang="ja-JP" sz="1100" dirty="0"/>
              <a:t>)</a:t>
            </a:r>
            <a:r>
              <a:rPr lang="ja-JP" altLang="en-US" sz="1100" dirty="0"/>
              <a:t>　　　　　　　　チラシ完成　　　　　　　　　　　　　　　　　　　　　　　　　＊江川様より印刷業者へ</a:t>
            </a:r>
            <a:br>
              <a:rPr lang="ja-JP" altLang="en-US" sz="1100" dirty="0"/>
            </a:br>
            <a:r>
              <a:rPr lang="en-US" altLang="ja-JP" sz="1100" dirty="0"/>
              <a:t>11</a:t>
            </a:r>
            <a:r>
              <a:rPr lang="ja-JP" altLang="en-US" sz="1100" dirty="0"/>
              <a:t>月</a:t>
            </a:r>
            <a:r>
              <a:rPr lang="en-US" altLang="ja-JP" sz="1100" dirty="0"/>
              <a:t>22</a:t>
            </a:r>
            <a:r>
              <a:rPr lang="ja-JP" altLang="en-US" sz="1100" dirty="0"/>
              <a:t>日</a:t>
            </a:r>
            <a:r>
              <a:rPr lang="en-US" altLang="ja-JP" sz="1100" dirty="0"/>
              <a:t>(</a:t>
            </a:r>
            <a:r>
              <a:rPr lang="ja-JP" altLang="en-US" sz="1100" dirty="0"/>
              <a:t>月</a:t>
            </a:r>
            <a:r>
              <a:rPr lang="en-US" altLang="ja-JP" sz="1100" dirty="0"/>
              <a:t>)</a:t>
            </a:r>
            <a:r>
              <a:rPr lang="ja-JP" altLang="en-US" sz="1100" dirty="0"/>
              <a:t>午前中　　　　　</a:t>
            </a:r>
            <a:br>
              <a:rPr lang="en-US" altLang="ja-JP" sz="1100" dirty="0"/>
            </a:br>
            <a:r>
              <a:rPr lang="ja-JP" altLang="en-US" sz="1100" dirty="0"/>
              <a:t>　　　　</a:t>
            </a:r>
            <a:r>
              <a:rPr lang="en-US" altLang="ja-JP" sz="1100" dirty="0"/>
              <a:t>OZ1</a:t>
            </a:r>
            <a:r>
              <a:rPr lang="ja-JP" altLang="en-US" sz="1100" dirty="0"/>
              <a:t>よりチラシ納品　</a:t>
            </a:r>
            <a:r>
              <a:rPr lang="en-US" altLang="ja-JP" sz="1100" dirty="0"/>
              <a:t>(</a:t>
            </a:r>
            <a:r>
              <a:rPr lang="ja-JP" altLang="en-US" sz="1100" dirty="0"/>
              <a:t>納品先：役場</a:t>
            </a:r>
            <a:r>
              <a:rPr lang="en-US" altLang="ja-JP" sz="1100" dirty="0"/>
              <a:t>2</a:t>
            </a:r>
            <a:r>
              <a:rPr lang="ja-JP" altLang="en-US" sz="1100" dirty="0"/>
              <a:t>階まちづくり創造課</a:t>
            </a:r>
            <a:r>
              <a:rPr lang="en-US" altLang="ja-JP" sz="1100" dirty="0"/>
              <a:t>)</a:t>
            </a:r>
            <a:br>
              <a:rPr lang="en-US" altLang="ja-JP" sz="1100" dirty="0"/>
            </a:br>
            <a:r>
              <a:rPr lang="ja-JP" altLang="en-US" sz="1100" dirty="0"/>
              <a:t>　       ＊午前中納品　⇒　</a:t>
            </a:r>
            <a:r>
              <a:rPr lang="en-US" altLang="ja-JP" sz="1100" dirty="0"/>
              <a:t>22</a:t>
            </a:r>
            <a:r>
              <a:rPr lang="ja-JP" altLang="en-US" sz="1100" dirty="0"/>
              <a:t>日中に納品予定　　　　</a:t>
            </a:r>
            <a:br>
              <a:rPr lang="ja-JP" altLang="en-US" sz="1100" dirty="0"/>
            </a:br>
            <a:r>
              <a:rPr lang="ja-JP" altLang="en-US" sz="1100" dirty="0"/>
              <a:t>　　　　　　　　　　　　　　　　　　　　　　　　　　　　　　　　　　　　　　　　　　　 　</a:t>
            </a:r>
            <a:br>
              <a:rPr lang="ja-JP" altLang="en-US" sz="1100" dirty="0"/>
            </a:br>
            <a:r>
              <a:rPr lang="en-US" altLang="ja-JP" sz="1100" dirty="0"/>
              <a:t>11</a:t>
            </a:r>
            <a:r>
              <a:rPr lang="ja-JP" altLang="en-US" sz="1100" dirty="0"/>
              <a:t>月</a:t>
            </a:r>
            <a:r>
              <a:rPr lang="en-US" altLang="ja-JP" sz="1100" dirty="0"/>
              <a:t>22</a:t>
            </a:r>
            <a:r>
              <a:rPr lang="ja-JP" altLang="en-US" sz="1100" dirty="0"/>
              <a:t>日</a:t>
            </a:r>
            <a:r>
              <a:rPr lang="en-US" altLang="ja-JP" sz="1100" dirty="0"/>
              <a:t>(</a:t>
            </a:r>
            <a:r>
              <a:rPr lang="ja-JP" altLang="en-US" sz="1100" dirty="0"/>
              <a:t>月</a:t>
            </a:r>
            <a:r>
              <a:rPr lang="en-US" altLang="ja-JP" sz="1100" dirty="0"/>
              <a:t>)</a:t>
            </a:r>
            <a:r>
              <a:rPr lang="ja-JP" altLang="en-US" sz="1100" dirty="0"/>
              <a:t>午後</a:t>
            </a:r>
            <a:r>
              <a:rPr lang="en-US" altLang="ja-JP" sz="1100" dirty="0"/>
              <a:t>3</a:t>
            </a:r>
            <a:r>
              <a:rPr lang="ja-JP" altLang="en-US" sz="1100" dirty="0"/>
              <a:t>時～</a:t>
            </a:r>
            <a:r>
              <a:rPr lang="en-US" altLang="ja-JP" sz="1100" dirty="0"/>
              <a:t>5</a:t>
            </a:r>
            <a:r>
              <a:rPr lang="ja-JP" altLang="en-US" sz="1100" dirty="0"/>
              <a:t>時 業者チラシ受取り　　　　　　　　　　　　　　　　　　　　　　　 ＊業者受取日</a:t>
            </a:r>
            <a:r>
              <a:rPr lang="en-US" altLang="ja-JP" sz="1100" dirty="0"/>
              <a:t>11</a:t>
            </a:r>
            <a:r>
              <a:rPr lang="ja-JP" altLang="en-US" sz="1100" dirty="0"/>
              <a:t>月</a:t>
            </a:r>
            <a:r>
              <a:rPr lang="en-US" altLang="ja-JP" sz="1100" dirty="0"/>
              <a:t>24</a:t>
            </a:r>
            <a:r>
              <a:rPr lang="ja-JP" altLang="en-US" sz="1100" dirty="0"/>
              <a:t>日午前中に変更</a:t>
            </a:r>
            <a:br>
              <a:rPr lang="ja-JP" altLang="en-US" sz="1100" dirty="0"/>
            </a:br>
            <a:r>
              <a:rPr lang="en-US" altLang="ja-JP" sz="1100" dirty="0">
                <a:highlight>
                  <a:srgbClr val="FFFF00"/>
                </a:highlight>
              </a:rPr>
              <a:t>11</a:t>
            </a:r>
            <a:r>
              <a:rPr lang="ja-JP" altLang="en-US" sz="1100" dirty="0">
                <a:highlight>
                  <a:srgbClr val="FFFF00"/>
                </a:highlight>
              </a:rPr>
              <a:t>月</a:t>
            </a:r>
            <a:r>
              <a:rPr lang="en-US" altLang="ja-JP" sz="1100" dirty="0">
                <a:highlight>
                  <a:srgbClr val="FFFF00"/>
                </a:highlight>
              </a:rPr>
              <a:t>25</a:t>
            </a:r>
            <a:r>
              <a:rPr lang="ja-JP" altLang="en-US" sz="1100" dirty="0">
                <a:highlight>
                  <a:srgbClr val="FFFF00"/>
                </a:highlight>
              </a:rPr>
              <a:t>日</a:t>
            </a:r>
            <a:r>
              <a:rPr lang="en-US" altLang="ja-JP" sz="1100" dirty="0">
                <a:highlight>
                  <a:srgbClr val="FFFF00"/>
                </a:highlight>
              </a:rPr>
              <a:t>(</a:t>
            </a:r>
            <a:r>
              <a:rPr lang="ja-JP" altLang="en-US" sz="1100" dirty="0">
                <a:highlight>
                  <a:srgbClr val="FFFF00"/>
                </a:highlight>
              </a:rPr>
              <a:t>木</a:t>
            </a:r>
            <a:r>
              <a:rPr lang="en-US" altLang="ja-JP" sz="1100" dirty="0">
                <a:highlight>
                  <a:srgbClr val="FFFF00"/>
                </a:highlight>
              </a:rPr>
              <a:t>)</a:t>
            </a:r>
            <a:r>
              <a:rPr lang="ja-JP" altLang="en-US" sz="1100" dirty="0">
                <a:highlight>
                  <a:srgbClr val="FFFF00"/>
                </a:highlight>
              </a:rPr>
              <a:t>　　　　　　　　朝刊にチラシ折り込み　　</a:t>
            </a:r>
            <a:endParaRPr lang="en-US" altLang="ja-JP" sz="1100" dirty="0">
              <a:highlight>
                <a:srgbClr val="FFFF00"/>
              </a:highlight>
            </a:endParaRPr>
          </a:p>
          <a:p>
            <a:r>
              <a:rPr lang="ja-JP" altLang="en-US" sz="1100" dirty="0">
                <a:highlight>
                  <a:srgbClr val="FFFF00"/>
                </a:highlight>
              </a:rPr>
              <a:t>　　＊朝刊チラシ折り込み日　</a:t>
            </a:r>
            <a:r>
              <a:rPr lang="en-US" altLang="ja-JP" sz="1100" dirty="0">
                <a:highlight>
                  <a:srgbClr val="FFFF00"/>
                </a:highlight>
              </a:rPr>
              <a:t>11</a:t>
            </a:r>
            <a:r>
              <a:rPr lang="ja-JP" altLang="en-US" sz="1100" dirty="0">
                <a:highlight>
                  <a:srgbClr val="FFFF00"/>
                </a:highlight>
              </a:rPr>
              <a:t>月</a:t>
            </a:r>
            <a:r>
              <a:rPr lang="en-US" altLang="ja-JP" sz="1100" dirty="0">
                <a:highlight>
                  <a:srgbClr val="FFFF00"/>
                </a:highlight>
              </a:rPr>
              <a:t>26</a:t>
            </a:r>
            <a:r>
              <a:rPr lang="ja-JP" altLang="en-US" sz="1100" dirty="0">
                <a:highlight>
                  <a:srgbClr val="FFFF00"/>
                </a:highlight>
              </a:rPr>
              <a:t>日に変更</a:t>
            </a:r>
            <a:br>
              <a:rPr lang="ja-JP" altLang="en-US" sz="1100" dirty="0">
                <a:highlight>
                  <a:srgbClr val="FFFF00"/>
                </a:highlight>
              </a:rPr>
            </a:br>
            <a:r>
              <a:rPr lang="en-US" altLang="ja-JP" sz="1100" dirty="0"/>
              <a:t>11</a:t>
            </a:r>
            <a:r>
              <a:rPr lang="ja-JP" altLang="en-US" sz="1100" dirty="0"/>
              <a:t>月</a:t>
            </a:r>
            <a:r>
              <a:rPr lang="en-US" altLang="ja-JP" sz="1100" dirty="0"/>
              <a:t>28</a:t>
            </a:r>
            <a:r>
              <a:rPr lang="ja-JP" altLang="en-US" sz="1100" dirty="0"/>
              <a:t>日</a:t>
            </a:r>
            <a:r>
              <a:rPr lang="en-US" altLang="ja-JP" sz="1100" dirty="0"/>
              <a:t>(</a:t>
            </a:r>
            <a:r>
              <a:rPr lang="ja-JP" altLang="en-US" sz="1100" dirty="0"/>
              <a:t>日</a:t>
            </a:r>
            <a:r>
              <a:rPr lang="en-US" altLang="ja-JP" sz="1100" dirty="0"/>
              <a:t>)</a:t>
            </a:r>
            <a:r>
              <a:rPr lang="ja-JP" altLang="en-US" sz="1100" dirty="0"/>
              <a:t>　　　　　　　　申込み受付締め切り　　　　　　　　　　　　　　　　　　</a:t>
            </a:r>
            <a:br>
              <a:rPr lang="ja-JP" altLang="en-US" sz="1100" dirty="0"/>
            </a:br>
            <a:r>
              <a:rPr lang="en-US" altLang="ja-JP" sz="1100" dirty="0"/>
              <a:t>29</a:t>
            </a:r>
            <a:r>
              <a:rPr lang="ja-JP" altLang="en-US" sz="1100" dirty="0"/>
              <a:t>日</a:t>
            </a:r>
            <a:r>
              <a:rPr lang="en-US" altLang="ja-JP" sz="1100" dirty="0"/>
              <a:t>(</a:t>
            </a:r>
            <a:r>
              <a:rPr lang="ja-JP" altLang="en-US" sz="1100" dirty="0"/>
              <a:t>月</a:t>
            </a:r>
            <a:r>
              <a:rPr lang="en-US" altLang="ja-JP" sz="1100" dirty="0"/>
              <a:t>)</a:t>
            </a:r>
            <a:r>
              <a:rPr lang="ja-JP" altLang="en-US" sz="1100" dirty="0"/>
              <a:t>　　　　　    応募多数の場合は抽選、結果通知</a:t>
            </a:r>
            <a:br>
              <a:rPr lang="ja-JP" altLang="en-US" sz="1100" dirty="0"/>
            </a:br>
            <a:r>
              <a:rPr lang="en-US" altLang="ja-JP" sz="1100" dirty="0"/>
              <a:t>12</a:t>
            </a:r>
            <a:r>
              <a:rPr lang="ja-JP" altLang="en-US" sz="1100" dirty="0"/>
              <a:t>月</a:t>
            </a:r>
            <a:r>
              <a:rPr lang="en-US" altLang="ja-JP" sz="1100" dirty="0"/>
              <a:t>1</a:t>
            </a:r>
            <a:r>
              <a:rPr lang="ja-JP" altLang="en-US" sz="1100" dirty="0"/>
              <a:t>日</a:t>
            </a:r>
            <a:r>
              <a:rPr lang="en-US" altLang="ja-JP" sz="1100" dirty="0"/>
              <a:t>(</a:t>
            </a:r>
            <a:r>
              <a:rPr lang="ja-JP" altLang="en-US" sz="1100" dirty="0"/>
              <a:t>水</a:t>
            </a:r>
            <a:r>
              <a:rPr lang="en-US" altLang="ja-JP" sz="1100" dirty="0"/>
              <a:t>) </a:t>
            </a:r>
            <a:r>
              <a:rPr lang="ja-JP" altLang="en-US" sz="1100" dirty="0"/>
              <a:t>～　　　　　　　 スマホ教室スタート</a:t>
            </a:r>
          </a:p>
        </p:txBody>
      </p:sp>
    </p:spTree>
    <p:extLst>
      <p:ext uri="{BB962C8B-B14F-4D97-AF65-F5344CB8AC3E}">
        <p14:creationId xmlns:p14="http://schemas.microsoft.com/office/powerpoint/2010/main" val="134110443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コネクタ: カギ線 2">
            <a:extLst>
              <a:ext uri="{FF2B5EF4-FFF2-40B4-BE49-F238E27FC236}">
                <a16:creationId xmlns:a16="http://schemas.microsoft.com/office/drawing/2014/main" id="{EAD3CB31-AD4D-443E-AE20-B5EA511D9A02}"/>
              </a:ext>
            </a:extLst>
          </p:cNvPr>
          <p:cNvCxnSpPr>
            <a:cxnSpLocks/>
          </p:cNvCxnSpPr>
          <p:nvPr/>
        </p:nvCxnSpPr>
        <p:spPr>
          <a:xfrm rot="16200000" flipH="1">
            <a:off x="4413030" y="3493955"/>
            <a:ext cx="1351918" cy="1272517"/>
          </a:xfrm>
          <a:prstGeom prst="bentConnector2">
            <a:avLst/>
          </a:prstGeom>
          <a:ln w="3175">
            <a:headEnd type="none" w="med" len="med"/>
            <a:tailEnd type="none" w="med" len="med"/>
          </a:ln>
        </p:spPr>
        <p:style>
          <a:lnRef idx="1">
            <a:schemeClr val="dk1"/>
          </a:lnRef>
          <a:fillRef idx="0">
            <a:schemeClr val="dk1"/>
          </a:fillRef>
          <a:effectRef idx="0">
            <a:schemeClr val="dk1"/>
          </a:effectRef>
          <a:fontRef idx="minor">
            <a:schemeClr val="tx1"/>
          </a:fontRef>
        </p:style>
      </p:cxnSp>
      <p:pic>
        <p:nvPicPr>
          <p:cNvPr id="5" name="図 4">
            <a:extLst>
              <a:ext uri="{FF2B5EF4-FFF2-40B4-BE49-F238E27FC236}">
                <a16:creationId xmlns:a16="http://schemas.microsoft.com/office/drawing/2014/main" id="{5345CEB0-F423-4688-A99D-3DA724863A53}"/>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5725248" y="4276434"/>
            <a:ext cx="1008441" cy="1981829"/>
          </a:xfrm>
          <a:prstGeom prst="rect">
            <a:avLst/>
          </a:prstGeom>
        </p:spPr>
      </p:pic>
      <p:pic>
        <p:nvPicPr>
          <p:cNvPr id="6" name="図 5">
            <a:extLst>
              <a:ext uri="{FF2B5EF4-FFF2-40B4-BE49-F238E27FC236}">
                <a16:creationId xmlns:a16="http://schemas.microsoft.com/office/drawing/2014/main" id="{060E8631-578F-4FB5-900D-12DE6904504D}"/>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320450" y="2130949"/>
            <a:ext cx="4619709" cy="1784483"/>
          </a:xfrm>
          <a:prstGeom prst="rect">
            <a:avLst/>
          </a:prstGeom>
        </p:spPr>
      </p:pic>
      <p:pic>
        <p:nvPicPr>
          <p:cNvPr id="7" name="図 6">
            <a:extLst>
              <a:ext uri="{FF2B5EF4-FFF2-40B4-BE49-F238E27FC236}">
                <a16:creationId xmlns:a16="http://schemas.microsoft.com/office/drawing/2014/main" id="{0B0E172E-5B49-4ABA-8E24-80F03395C2C2}"/>
              </a:ext>
            </a:extLst>
          </p:cNvPr>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5614443" y="599737"/>
            <a:ext cx="1230053" cy="3315695"/>
          </a:xfrm>
          <a:prstGeom prst="rect">
            <a:avLst/>
          </a:prstGeom>
        </p:spPr>
      </p:pic>
      <p:cxnSp>
        <p:nvCxnSpPr>
          <p:cNvPr id="8" name="直線コネクタ 7">
            <a:extLst>
              <a:ext uri="{FF2B5EF4-FFF2-40B4-BE49-F238E27FC236}">
                <a16:creationId xmlns:a16="http://schemas.microsoft.com/office/drawing/2014/main" id="{1B787265-7F2F-42C8-B712-ED3971959B68}"/>
              </a:ext>
            </a:extLst>
          </p:cNvPr>
          <p:cNvCxnSpPr>
            <a:cxnSpLocks/>
            <a:stCxn id="7" idx="2"/>
            <a:endCxn id="5" idx="0"/>
          </p:cNvCxnSpPr>
          <p:nvPr/>
        </p:nvCxnSpPr>
        <p:spPr>
          <a:xfrm flipH="1">
            <a:off x="6229469" y="3915432"/>
            <a:ext cx="1" cy="361002"/>
          </a:xfrm>
          <a:prstGeom prst="line">
            <a:avLst/>
          </a:prstGeom>
          <a:ln w="3175">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 name="直線コネクタ 8">
            <a:extLst>
              <a:ext uri="{FF2B5EF4-FFF2-40B4-BE49-F238E27FC236}">
                <a16:creationId xmlns:a16="http://schemas.microsoft.com/office/drawing/2014/main" id="{8D920DC5-EA0B-4344-9E7D-0EF7D1ED5366}"/>
              </a:ext>
            </a:extLst>
          </p:cNvPr>
          <p:cNvCxnSpPr>
            <a:cxnSpLocks/>
          </p:cNvCxnSpPr>
          <p:nvPr/>
        </p:nvCxnSpPr>
        <p:spPr>
          <a:xfrm>
            <a:off x="1272208" y="3047043"/>
            <a:ext cx="349857" cy="0"/>
          </a:xfrm>
          <a:prstGeom prst="line">
            <a:avLst/>
          </a:prstGeom>
          <a:ln w="3175">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10" name="直線コネクタ 9">
            <a:extLst>
              <a:ext uri="{FF2B5EF4-FFF2-40B4-BE49-F238E27FC236}">
                <a16:creationId xmlns:a16="http://schemas.microsoft.com/office/drawing/2014/main" id="{3C73D7B3-496B-4404-B3EE-17968A292A4D}"/>
              </a:ext>
            </a:extLst>
          </p:cNvPr>
          <p:cNvCxnSpPr>
            <a:cxnSpLocks/>
          </p:cNvCxnSpPr>
          <p:nvPr/>
        </p:nvCxnSpPr>
        <p:spPr>
          <a:xfrm>
            <a:off x="2544417" y="3047043"/>
            <a:ext cx="260815" cy="0"/>
          </a:xfrm>
          <a:prstGeom prst="line">
            <a:avLst/>
          </a:prstGeom>
          <a:ln w="3175">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11" name="直線コネクタ 10">
            <a:extLst>
              <a:ext uri="{FF2B5EF4-FFF2-40B4-BE49-F238E27FC236}">
                <a16:creationId xmlns:a16="http://schemas.microsoft.com/office/drawing/2014/main" id="{7DAA77B5-C218-47A3-908D-EBF32878F8BD}"/>
              </a:ext>
            </a:extLst>
          </p:cNvPr>
          <p:cNvCxnSpPr>
            <a:cxnSpLocks/>
          </p:cNvCxnSpPr>
          <p:nvPr/>
        </p:nvCxnSpPr>
        <p:spPr>
          <a:xfrm>
            <a:off x="3713259" y="3050062"/>
            <a:ext cx="246237" cy="0"/>
          </a:xfrm>
          <a:prstGeom prst="line">
            <a:avLst/>
          </a:prstGeom>
          <a:ln w="3175">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12" name="直線コネクタ 11">
            <a:extLst>
              <a:ext uri="{FF2B5EF4-FFF2-40B4-BE49-F238E27FC236}">
                <a16:creationId xmlns:a16="http://schemas.microsoft.com/office/drawing/2014/main" id="{FFA00D88-93CF-4280-B2D5-000FC45CF61E}"/>
              </a:ext>
            </a:extLst>
          </p:cNvPr>
          <p:cNvCxnSpPr>
            <a:cxnSpLocks/>
          </p:cNvCxnSpPr>
          <p:nvPr/>
        </p:nvCxnSpPr>
        <p:spPr>
          <a:xfrm>
            <a:off x="4940159" y="3044761"/>
            <a:ext cx="674284" cy="1"/>
          </a:xfrm>
          <a:prstGeom prst="line">
            <a:avLst/>
          </a:prstGeom>
          <a:ln w="3175">
            <a:headEnd type="none" w="med" len="med"/>
            <a:tailEnd type="none" w="med" len="med"/>
          </a:ln>
        </p:spPr>
        <p:style>
          <a:lnRef idx="1">
            <a:schemeClr val="dk1"/>
          </a:lnRef>
          <a:fillRef idx="0">
            <a:schemeClr val="dk1"/>
          </a:fillRef>
          <a:effectRef idx="0">
            <a:schemeClr val="dk1"/>
          </a:effectRef>
          <a:fontRef idx="minor">
            <a:schemeClr val="tx1"/>
          </a:fontRef>
        </p:style>
      </p:cxnSp>
      <p:pic>
        <p:nvPicPr>
          <p:cNvPr id="13" name="図 12">
            <a:extLst>
              <a:ext uri="{FF2B5EF4-FFF2-40B4-BE49-F238E27FC236}">
                <a16:creationId xmlns:a16="http://schemas.microsoft.com/office/drawing/2014/main" id="{8882C22F-257A-4050-8EBB-BDB6F13BF889}"/>
              </a:ext>
            </a:extLst>
          </p:cNvPr>
          <p:cNvPicPr>
            <a:picLocks noChangeAspect="1"/>
          </p:cNvPicPr>
          <p:nvPr/>
        </p:nvPicPr>
        <p:blipFill rotWithShape="1">
          <a:blip r:embed="rId5">
            <a:extLst>
              <a:ext uri="{28A0092B-C50C-407E-A947-70E740481C1C}">
                <a14:useLocalDpi xmlns:a14="http://schemas.microsoft.com/office/drawing/2010/main" val="0"/>
              </a:ext>
            </a:extLst>
          </a:blip>
          <a:srcRect/>
          <a:stretch/>
        </p:blipFill>
        <p:spPr>
          <a:xfrm>
            <a:off x="2900647" y="3561320"/>
            <a:ext cx="717195" cy="173526"/>
          </a:xfrm>
          <a:prstGeom prst="rect">
            <a:avLst/>
          </a:prstGeom>
        </p:spPr>
      </p:pic>
      <p:sp>
        <p:nvSpPr>
          <p:cNvPr id="14" name="正方形/長方形 13">
            <a:extLst>
              <a:ext uri="{FF2B5EF4-FFF2-40B4-BE49-F238E27FC236}">
                <a16:creationId xmlns:a16="http://schemas.microsoft.com/office/drawing/2014/main" id="{7692413A-E5D0-47DF-9796-877CE9A55D34}"/>
              </a:ext>
            </a:extLst>
          </p:cNvPr>
          <p:cNvSpPr/>
          <p:nvPr/>
        </p:nvSpPr>
        <p:spPr>
          <a:xfrm>
            <a:off x="7251588" y="1296062"/>
            <a:ext cx="1137037" cy="294198"/>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100" dirty="0"/>
              <a:t>企業</a:t>
            </a:r>
            <a:r>
              <a:rPr kumimoji="1" lang="en-US" altLang="ja-JP" sz="1100" dirty="0"/>
              <a:t>App/Web</a:t>
            </a:r>
            <a:endParaRPr kumimoji="1" lang="ja-JP" altLang="en-US" sz="1100" dirty="0"/>
          </a:p>
        </p:txBody>
      </p:sp>
      <p:cxnSp>
        <p:nvCxnSpPr>
          <p:cNvPr id="15" name="直線コネクタ 14">
            <a:extLst>
              <a:ext uri="{FF2B5EF4-FFF2-40B4-BE49-F238E27FC236}">
                <a16:creationId xmlns:a16="http://schemas.microsoft.com/office/drawing/2014/main" id="{B789AB97-237C-4912-9B49-1DE2FE9F93C0}"/>
              </a:ext>
            </a:extLst>
          </p:cNvPr>
          <p:cNvCxnSpPr>
            <a:cxnSpLocks/>
            <a:stCxn id="35" idx="2"/>
          </p:cNvCxnSpPr>
          <p:nvPr/>
        </p:nvCxnSpPr>
        <p:spPr>
          <a:xfrm>
            <a:off x="9115034" y="842100"/>
            <a:ext cx="20847" cy="3054247"/>
          </a:xfrm>
          <a:prstGeom prst="line">
            <a:avLst/>
          </a:prstGeom>
          <a:ln w="3175">
            <a:solidFill>
              <a:srgbClr val="FFC000"/>
            </a:solidFill>
            <a:headEnd type="none" w="med" len="med"/>
            <a:tailEnd type="none" w="med" len="med"/>
          </a:ln>
        </p:spPr>
        <p:style>
          <a:lnRef idx="1">
            <a:schemeClr val="dk1"/>
          </a:lnRef>
          <a:fillRef idx="0">
            <a:schemeClr val="dk1"/>
          </a:fillRef>
          <a:effectRef idx="0">
            <a:schemeClr val="dk1"/>
          </a:effectRef>
          <a:fontRef idx="minor">
            <a:schemeClr val="tx1"/>
          </a:fontRef>
        </p:style>
      </p:cxnSp>
      <p:sp>
        <p:nvSpPr>
          <p:cNvPr id="16" name="正方形/長方形 15">
            <a:extLst>
              <a:ext uri="{FF2B5EF4-FFF2-40B4-BE49-F238E27FC236}">
                <a16:creationId xmlns:a16="http://schemas.microsoft.com/office/drawing/2014/main" id="{BCD67BC6-FACE-4339-A906-4CDACDA69BA0}"/>
              </a:ext>
            </a:extLst>
          </p:cNvPr>
          <p:cNvSpPr/>
          <p:nvPr/>
        </p:nvSpPr>
        <p:spPr>
          <a:xfrm>
            <a:off x="7262728" y="1742660"/>
            <a:ext cx="1137037" cy="294198"/>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100" dirty="0"/>
              <a:t>企業</a:t>
            </a:r>
            <a:r>
              <a:rPr kumimoji="1" lang="en-US" altLang="ja-JP" sz="1100" dirty="0"/>
              <a:t>App/Web</a:t>
            </a:r>
            <a:endParaRPr kumimoji="1" lang="ja-JP" altLang="en-US" sz="1100" dirty="0"/>
          </a:p>
        </p:txBody>
      </p:sp>
      <p:sp>
        <p:nvSpPr>
          <p:cNvPr id="17" name="正方形/長方形 16">
            <a:extLst>
              <a:ext uri="{FF2B5EF4-FFF2-40B4-BE49-F238E27FC236}">
                <a16:creationId xmlns:a16="http://schemas.microsoft.com/office/drawing/2014/main" id="{DFAB2756-F0F0-4C4C-846E-AA0801A40BB0}"/>
              </a:ext>
            </a:extLst>
          </p:cNvPr>
          <p:cNvSpPr/>
          <p:nvPr/>
        </p:nvSpPr>
        <p:spPr>
          <a:xfrm>
            <a:off x="7251587" y="2189258"/>
            <a:ext cx="1137037" cy="294198"/>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100" dirty="0"/>
              <a:t>企業</a:t>
            </a:r>
            <a:r>
              <a:rPr kumimoji="1" lang="en-US" altLang="ja-JP" sz="1100" dirty="0"/>
              <a:t>App/Web</a:t>
            </a:r>
            <a:endParaRPr kumimoji="1" lang="ja-JP" altLang="en-US" sz="1100" dirty="0"/>
          </a:p>
        </p:txBody>
      </p:sp>
      <p:sp>
        <p:nvSpPr>
          <p:cNvPr id="18" name="正方形/長方形 17">
            <a:extLst>
              <a:ext uri="{FF2B5EF4-FFF2-40B4-BE49-F238E27FC236}">
                <a16:creationId xmlns:a16="http://schemas.microsoft.com/office/drawing/2014/main" id="{A97556B2-BE9A-4D00-BBDE-E4EFBF68B46F}"/>
              </a:ext>
            </a:extLst>
          </p:cNvPr>
          <p:cNvSpPr/>
          <p:nvPr/>
        </p:nvSpPr>
        <p:spPr>
          <a:xfrm>
            <a:off x="7251586" y="2647782"/>
            <a:ext cx="1137037" cy="294198"/>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100" dirty="0"/>
              <a:t>企業</a:t>
            </a:r>
            <a:r>
              <a:rPr kumimoji="1" lang="en-US" altLang="ja-JP" sz="1100" dirty="0"/>
              <a:t>App/Web</a:t>
            </a:r>
            <a:endParaRPr kumimoji="1" lang="ja-JP" altLang="en-US" sz="1100" dirty="0"/>
          </a:p>
        </p:txBody>
      </p:sp>
      <p:cxnSp>
        <p:nvCxnSpPr>
          <p:cNvPr id="19" name="直線コネクタ 18">
            <a:extLst>
              <a:ext uri="{FF2B5EF4-FFF2-40B4-BE49-F238E27FC236}">
                <a16:creationId xmlns:a16="http://schemas.microsoft.com/office/drawing/2014/main" id="{A5805A3C-8391-488C-816F-F3753E3072DD}"/>
              </a:ext>
            </a:extLst>
          </p:cNvPr>
          <p:cNvCxnSpPr>
            <a:cxnSpLocks/>
            <a:endCxn id="14" idx="1"/>
          </p:cNvCxnSpPr>
          <p:nvPr/>
        </p:nvCxnSpPr>
        <p:spPr>
          <a:xfrm>
            <a:off x="6844496" y="1443161"/>
            <a:ext cx="407092" cy="0"/>
          </a:xfrm>
          <a:prstGeom prst="line">
            <a:avLst/>
          </a:prstGeom>
          <a:ln w="3175">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20" name="直線コネクタ 19">
            <a:extLst>
              <a:ext uri="{FF2B5EF4-FFF2-40B4-BE49-F238E27FC236}">
                <a16:creationId xmlns:a16="http://schemas.microsoft.com/office/drawing/2014/main" id="{3E0293EC-72F2-465F-86DA-598D73727787}"/>
              </a:ext>
            </a:extLst>
          </p:cNvPr>
          <p:cNvCxnSpPr>
            <a:cxnSpLocks/>
            <a:endCxn id="16" idx="1"/>
          </p:cNvCxnSpPr>
          <p:nvPr/>
        </p:nvCxnSpPr>
        <p:spPr>
          <a:xfrm>
            <a:off x="6844496" y="1889759"/>
            <a:ext cx="418232" cy="0"/>
          </a:xfrm>
          <a:prstGeom prst="line">
            <a:avLst/>
          </a:prstGeom>
          <a:ln w="3175">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21" name="直線コネクタ 20">
            <a:extLst>
              <a:ext uri="{FF2B5EF4-FFF2-40B4-BE49-F238E27FC236}">
                <a16:creationId xmlns:a16="http://schemas.microsoft.com/office/drawing/2014/main" id="{9C806306-E53C-4263-B5DE-CAFA69928CAB}"/>
              </a:ext>
            </a:extLst>
          </p:cNvPr>
          <p:cNvCxnSpPr>
            <a:cxnSpLocks/>
            <a:endCxn id="17" idx="1"/>
          </p:cNvCxnSpPr>
          <p:nvPr/>
        </p:nvCxnSpPr>
        <p:spPr>
          <a:xfrm>
            <a:off x="6880813" y="2336357"/>
            <a:ext cx="370774" cy="0"/>
          </a:xfrm>
          <a:prstGeom prst="line">
            <a:avLst/>
          </a:prstGeom>
          <a:ln w="3175">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22" name="直線コネクタ 21">
            <a:extLst>
              <a:ext uri="{FF2B5EF4-FFF2-40B4-BE49-F238E27FC236}">
                <a16:creationId xmlns:a16="http://schemas.microsoft.com/office/drawing/2014/main" id="{879A2389-DEE0-4857-837E-2441D6A433ED}"/>
              </a:ext>
            </a:extLst>
          </p:cNvPr>
          <p:cNvCxnSpPr>
            <a:cxnSpLocks/>
            <a:endCxn id="18" idx="1"/>
          </p:cNvCxnSpPr>
          <p:nvPr/>
        </p:nvCxnSpPr>
        <p:spPr>
          <a:xfrm>
            <a:off x="6862655" y="2786928"/>
            <a:ext cx="388931" cy="7953"/>
          </a:xfrm>
          <a:prstGeom prst="line">
            <a:avLst/>
          </a:prstGeom>
          <a:ln w="3175">
            <a:headEnd type="none" w="med" len="med"/>
            <a:tailEnd type="none" w="med" len="med"/>
          </a:ln>
        </p:spPr>
        <p:style>
          <a:lnRef idx="1">
            <a:schemeClr val="dk1"/>
          </a:lnRef>
          <a:fillRef idx="0">
            <a:schemeClr val="dk1"/>
          </a:fillRef>
          <a:effectRef idx="0">
            <a:schemeClr val="dk1"/>
          </a:effectRef>
          <a:fontRef idx="minor">
            <a:schemeClr val="tx1"/>
          </a:fontRef>
        </p:style>
      </p:cxnSp>
      <p:sp>
        <p:nvSpPr>
          <p:cNvPr id="23" name="テキスト ボックス 22">
            <a:extLst>
              <a:ext uri="{FF2B5EF4-FFF2-40B4-BE49-F238E27FC236}">
                <a16:creationId xmlns:a16="http://schemas.microsoft.com/office/drawing/2014/main" id="{6335FE85-9772-4DD7-A37E-04066E96B60A}"/>
              </a:ext>
            </a:extLst>
          </p:cNvPr>
          <p:cNvSpPr txBox="1"/>
          <p:nvPr/>
        </p:nvSpPr>
        <p:spPr>
          <a:xfrm>
            <a:off x="6729685" y="1130166"/>
            <a:ext cx="636713" cy="230832"/>
          </a:xfrm>
          <a:prstGeom prst="rect">
            <a:avLst/>
          </a:prstGeom>
          <a:noFill/>
        </p:spPr>
        <p:txBody>
          <a:bodyPr wrap="none" rtlCol="0">
            <a:spAutoFit/>
          </a:bodyPr>
          <a:lstStyle/>
          <a:p>
            <a:r>
              <a:rPr kumimoji="1" lang="en-US" altLang="ja-JP" sz="900" dirty="0" err="1"/>
              <a:t>deeplink</a:t>
            </a:r>
            <a:endParaRPr kumimoji="1" lang="ja-JP" altLang="en-US" sz="900" dirty="0"/>
          </a:p>
        </p:txBody>
      </p:sp>
      <p:sp>
        <p:nvSpPr>
          <p:cNvPr id="24" name="テキスト ボックス 23">
            <a:extLst>
              <a:ext uri="{FF2B5EF4-FFF2-40B4-BE49-F238E27FC236}">
                <a16:creationId xmlns:a16="http://schemas.microsoft.com/office/drawing/2014/main" id="{735B239F-15F1-4EF0-89EF-1ECFCC7AAC40}"/>
              </a:ext>
            </a:extLst>
          </p:cNvPr>
          <p:cNvSpPr txBox="1"/>
          <p:nvPr/>
        </p:nvSpPr>
        <p:spPr>
          <a:xfrm>
            <a:off x="6729685" y="1545081"/>
            <a:ext cx="872355" cy="230832"/>
          </a:xfrm>
          <a:prstGeom prst="rect">
            <a:avLst/>
          </a:prstGeom>
          <a:noFill/>
        </p:spPr>
        <p:txBody>
          <a:bodyPr wrap="none" rtlCol="0">
            <a:spAutoFit/>
          </a:bodyPr>
          <a:lstStyle/>
          <a:p>
            <a:r>
              <a:rPr kumimoji="1" lang="en-US" altLang="ja-JP" sz="900" dirty="0" err="1"/>
              <a:t>Universallink</a:t>
            </a:r>
            <a:endParaRPr kumimoji="1" lang="ja-JP" altLang="en-US" sz="900" dirty="0"/>
          </a:p>
        </p:txBody>
      </p:sp>
      <p:sp>
        <p:nvSpPr>
          <p:cNvPr id="25" name="テキスト ボックス 24">
            <a:extLst>
              <a:ext uri="{FF2B5EF4-FFF2-40B4-BE49-F238E27FC236}">
                <a16:creationId xmlns:a16="http://schemas.microsoft.com/office/drawing/2014/main" id="{9A968750-E922-4C80-9178-8B0502360F36}"/>
              </a:ext>
            </a:extLst>
          </p:cNvPr>
          <p:cNvSpPr txBox="1"/>
          <p:nvPr/>
        </p:nvSpPr>
        <p:spPr>
          <a:xfrm>
            <a:off x="6829151" y="2117450"/>
            <a:ext cx="415498" cy="230832"/>
          </a:xfrm>
          <a:prstGeom prst="rect">
            <a:avLst/>
          </a:prstGeom>
          <a:noFill/>
        </p:spPr>
        <p:txBody>
          <a:bodyPr wrap="none" rtlCol="0">
            <a:spAutoFit/>
          </a:bodyPr>
          <a:lstStyle/>
          <a:p>
            <a:r>
              <a:rPr kumimoji="1" lang="en-US" altLang="ja-JP" sz="900" dirty="0"/>
              <a:t>URL</a:t>
            </a:r>
            <a:endParaRPr kumimoji="1" lang="ja-JP" altLang="en-US" sz="900" dirty="0"/>
          </a:p>
        </p:txBody>
      </p:sp>
      <p:sp>
        <p:nvSpPr>
          <p:cNvPr id="26" name="テキスト ボックス 25">
            <a:extLst>
              <a:ext uri="{FF2B5EF4-FFF2-40B4-BE49-F238E27FC236}">
                <a16:creationId xmlns:a16="http://schemas.microsoft.com/office/drawing/2014/main" id="{A486F435-0F5F-4E93-BD28-A0C9401887D9}"/>
              </a:ext>
            </a:extLst>
          </p:cNvPr>
          <p:cNvSpPr txBox="1"/>
          <p:nvPr/>
        </p:nvSpPr>
        <p:spPr>
          <a:xfrm>
            <a:off x="6761469" y="2473933"/>
            <a:ext cx="609462" cy="230832"/>
          </a:xfrm>
          <a:prstGeom prst="rect">
            <a:avLst/>
          </a:prstGeom>
          <a:noFill/>
        </p:spPr>
        <p:txBody>
          <a:bodyPr wrap="none" rtlCol="0">
            <a:spAutoFit/>
          </a:bodyPr>
          <a:lstStyle/>
          <a:p>
            <a:r>
              <a:rPr kumimoji="1" lang="en-US" altLang="ja-JP" sz="900" dirty="0" err="1"/>
              <a:t>WebAPI</a:t>
            </a:r>
            <a:endParaRPr kumimoji="1" lang="ja-JP" altLang="en-US" sz="900" dirty="0"/>
          </a:p>
        </p:txBody>
      </p:sp>
      <p:pic>
        <p:nvPicPr>
          <p:cNvPr id="27" name="Picture 2" descr="Data Icon 1743059">
            <a:extLst>
              <a:ext uri="{FF2B5EF4-FFF2-40B4-BE49-F238E27FC236}">
                <a16:creationId xmlns:a16="http://schemas.microsoft.com/office/drawing/2014/main" id="{8040CD2E-2E01-47B7-B530-B5A3B95CA4D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326664" y="1427470"/>
            <a:ext cx="228265" cy="228265"/>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 descr="Data Icon 1743059">
            <a:extLst>
              <a:ext uri="{FF2B5EF4-FFF2-40B4-BE49-F238E27FC236}">
                <a16:creationId xmlns:a16="http://schemas.microsoft.com/office/drawing/2014/main" id="{EF29AE31-0C5D-4F2C-8A0D-2BE64DCEF69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317065" y="1884793"/>
            <a:ext cx="228265" cy="228265"/>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 descr="Data Icon 1743059">
            <a:extLst>
              <a:ext uri="{FF2B5EF4-FFF2-40B4-BE49-F238E27FC236}">
                <a16:creationId xmlns:a16="http://schemas.microsoft.com/office/drawing/2014/main" id="{B0C65721-20F6-40ED-B32E-1B92A946C04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326663" y="2357894"/>
            <a:ext cx="228265" cy="228265"/>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 descr="Data Icon 1743059">
            <a:extLst>
              <a:ext uri="{FF2B5EF4-FFF2-40B4-BE49-F238E27FC236}">
                <a16:creationId xmlns:a16="http://schemas.microsoft.com/office/drawing/2014/main" id="{E34C02C7-1E51-46B0-957D-E09379C4DE3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314743" y="2818778"/>
            <a:ext cx="228265" cy="228265"/>
          </a:xfrm>
          <a:prstGeom prst="rect">
            <a:avLst/>
          </a:prstGeom>
          <a:noFill/>
          <a:extLst>
            <a:ext uri="{909E8E84-426E-40DD-AFC4-6F175D3DCCD1}">
              <a14:hiddenFill xmlns:a14="http://schemas.microsoft.com/office/drawing/2010/main">
                <a:solidFill>
                  <a:srgbClr val="FFFFFF"/>
                </a:solidFill>
              </a14:hiddenFill>
            </a:ext>
          </a:extLst>
        </p:spPr>
      </p:pic>
      <p:cxnSp>
        <p:nvCxnSpPr>
          <p:cNvPr id="31" name="直線コネクタ 30">
            <a:extLst>
              <a:ext uri="{FF2B5EF4-FFF2-40B4-BE49-F238E27FC236}">
                <a16:creationId xmlns:a16="http://schemas.microsoft.com/office/drawing/2014/main" id="{5F5A51F2-7185-4914-B5D1-F6269681BA10}"/>
              </a:ext>
            </a:extLst>
          </p:cNvPr>
          <p:cNvCxnSpPr>
            <a:cxnSpLocks/>
            <a:stCxn id="27" idx="3"/>
          </p:cNvCxnSpPr>
          <p:nvPr/>
        </p:nvCxnSpPr>
        <p:spPr>
          <a:xfrm flipV="1">
            <a:off x="8554929" y="1541602"/>
            <a:ext cx="569460" cy="1"/>
          </a:xfrm>
          <a:prstGeom prst="line">
            <a:avLst/>
          </a:prstGeom>
          <a:ln w="3175">
            <a:solidFill>
              <a:srgbClr val="FFC000"/>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32" name="直線コネクタ 31">
            <a:extLst>
              <a:ext uri="{FF2B5EF4-FFF2-40B4-BE49-F238E27FC236}">
                <a16:creationId xmlns:a16="http://schemas.microsoft.com/office/drawing/2014/main" id="{DFD54117-D934-4DCF-AD27-6C22C248246D}"/>
              </a:ext>
            </a:extLst>
          </p:cNvPr>
          <p:cNvCxnSpPr>
            <a:cxnSpLocks/>
            <a:stCxn id="28" idx="3"/>
          </p:cNvCxnSpPr>
          <p:nvPr/>
        </p:nvCxnSpPr>
        <p:spPr>
          <a:xfrm flipV="1">
            <a:off x="8545330" y="1998791"/>
            <a:ext cx="566866" cy="135"/>
          </a:xfrm>
          <a:prstGeom prst="line">
            <a:avLst/>
          </a:prstGeom>
          <a:ln w="3175">
            <a:solidFill>
              <a:srgbClr val="FFC000"/>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33" name="直線コネクタ 32">
            <a:extLst>
              <a:ext uri="{FF2B5EF4-FFF2-40B4-BE49-F238E27FC236}">
                <a16:creationId xmlns:a16="http://schemas.microsoft.com/office/drawing/2014/main" id="{9D76964A-39B7-498B-B807-D72F5B27AAE9}"/>
              </a:ext>
            </a:extLst>
          </p:cNvPr>
          <p:cNvCxnSpPr>
            <a:cxnSpLocks/>
            <a:stCxn id="29" idx="3"/>
          </p:cNvCxnSpPr>
          <p:nvPr/>
        </p:nvCxnSpPr>
        <p:spPr>
          <a:xfrm flipV="1">
            <a:off x="8554928" y="2472026"/>
            <a:ext cx="566866" cy="1"/>
          </a:xfrm>
          <a:prstGeom prst="line">
            <a:avLst/>
          </a:prstGeom>
          <a:ln w="3175">
            <a:solidFill>
              <a:srgbClr val="FFC000"/>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34" name="直線コネクタ 33">
            <a:extLst>
              <a:ext uri="{FF2B5EF4-FFF2-40B4-BE49-F238E27FC236}">
                <a16:creationId xmlns:a16="http://schemas.microsoft.com/office/drawing/2014/main" id="{9045D241-76C2-4836-8F4D-86E23538E8CE}"/>
              </a:ext>
            </a:extLst>
          </p:cNvPr>
          <p:cNvCxnSpPr>
            <a:cxnSpLocks/>
            <a:stCxn id="30" idx="3"/>
          </p:cNvCxnSpPr>
          <p:nvPr/>
        </p:nvCxnSpPr>
        <p:spPr>
          <a:xfrm flipV="1">
            <a:off x="8543008" y="2929349"/>
            <a:ext cx="578786" cy="3562"/>
          </a:xfrm>
          <a:prstGeom prst="line">
            <a:avLst/>
          </a:prstGeom>
          <a:ln w="3175">
            <a:solidFill>
              <a:srgbClr val="FFC000"/>
            </a:solidFill>
            <a:headEnd type="none" w="med" len="med"/>
            <a:tailEnd type="none" w="med" len="med"/>
          </a:ln>
        </p:spPr>
        <p:style>
          <a:lnRef idx="1">
            <a:schemeClr val="dk1"/>
          </a:lnRef>
          <a:fillRef idx="0">
            <a:schemeClr val="dk1"/>
          </a:fillRef>
          <a:effectRef idx="0">
            <a:schemeClr val="dk1"/>
          </a:effectRef>
          <a:fontRef idx="minor">
            <a:schemeClr val="tx1"/>
          </a:fontRef>
        </p:style>
      </p:cxnSp>
      <p:sp>
        <p:nvSpPr>
          <p:cNvPr id="35" name="テキスト ボックス 34">
            <a:extLst>
              <a:ext uri="{FF2B5EF4-FFF2-40B4-BE49-F238E27FC236}">
                <a16:creationId xmlns:a16="http://schemas.microsoft.com/office/drawing/2014/main" id="{B562FCF5-8C73-4632-8389-8220113FAEBC}"/>
              </a:ext>
            </a:extLst>
          </p:cNvPr>
          <p:cNvSpPr txBox="1"/>
          <p:nvPr/>
        </p:nvSpPr>
        <p:spPr>
          <a:xfrm>
            <a:off x="8800685" y="595879"/>
            <a:ext cx="628698" cy="246221"/>
          </a:xfrm>
          <a:prstGeom prst="rect">
            <a:avLst/>
          </a:prstGeom>
          <a:noFill/>
        </p:spPr>
        <p:txBody>
          <a:bodyPr wrap="none" rtlCol="0">
            <a:spAutoFit/>
          </a:bodyPr>
          <a:lstStyle/>
          <a:p>
            <a:r>
              <a:rPr kumimoji="1" lang="en-US" altLang="ja-JP" sz="1000" dirty="0"/>
              <a:t>JP-Link</a:t>
            </a:r>
            <a:endParaRPr kumimoji="1" lang="ja-JP" altLang="en-US" sz="1000" dirty="0"/>
          </a:p>
        </p:txBody>
      </p:sp>
      <p:sp>
        <p:nvSpPr>
          <p:cNvPr id="36" name="正方形/長方形 35">
            <a:extLst>
              <a:ext uri="{FF2B5EF4-FFF2-40B4-BE49-F238E27FC236}">
                <a16:creationId xmlns:a16="http://schemas.microsoft.com/office/drawing/2014/main" id="{3E1F4AA9-5849-4599-8825-DD8DBCDA2193}"/>
              </a:ext>
            </a:extLst>
          </p:cNvPr>
          <p:cNvSpPr/>
          <p:nvPr/>
        </p:nvSpPr>
        <p:spPr>
          <a:xfrm>
            <a:off x="2808184" y="4738488"/>
            <a:ext cx="908027" cy="1232452"/>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100" dirty="0"/>
              <a:t>ID Provider</a:t>
            </a:r>
            <a:endParaRPr kumimoji="1" lang="ja-JP" altLang="en-US" sz="1100" dirty="0"/>
          </a:p>
        </p:txBody>
      </p:sp>
      <p:pic>
        <p:nvPicPr>
          <p:cNvPr id="37" name="図 36">
            <a:extLst>
              <a:ext uri="{FF2B5EF4-FFF2-40B4-BE49-F238E27FC236}">
                <a16:creationId xmlns:a16="http://schemas.microsoft.com/office/drawing/2014/main" id="{2ED0AA38-4238-4346-9DF7-8959834DAE63}"/>
              </a:ext>
            </a:extLst>
          </p:cNvPr>
          <p:cNvPicPr>
            <a:picLocks noChangeAspect="1"/>
          </p:cNvPicPr>
          <p:nvPr/>
        </p:nvPicPr>
        <p:blipFill rotWithShape="1">
          <a:blip r:embed="rId5">
            <a:extLst>
              <a:ext uri="{28A0092B-C50C-407E-A947-70E740481C1C}">
                <a14:useLocalDpi xmlns:a14="http://schemas.microsoft.com/office/drawing/2010/main" val="0"/>
              </a:ext>
            </a:extLst>
          </a:blip>
          <a:srcRect/>
          <a:stretch/>
        </p:blipFill>
        <p:spPr>
          <a:xfrm>
            <a:off x="4094132" y="3424816"/>
            <a:ext cx="717195" cy="173526"/>
          </a:xfrm>
          <a:prstGeom prst="rect">
            <a:avLst/>
          </a:prstGeom>
        </p:spPr>
      </p:pic>
      <p:sp>
        <p:nvSpPr>
          <p:cNvPr id="38" name="正方形/長方形 37">
            <a:extLst>
              <a:ext uri="{FF2B5EF4-FFF2-40B4-BE49-F238E27FC236}">
                <a16:creationId xmlns:a16="http://schemas.microsoft.com/office/drawing/2014/main" id="{54198089-C632-4A02-A004-290245D24043}"/>
              </a:ext>
            </a:extLst>
          </p:cNvPr>
          <p:cNvSpPr/>
          <p:nvPr/>
        </p:nvSpPr>
        <p:spPr>
          <a:xfrm>
            <a:off x="2980161" y="3756422"/>
            <a:ext cx="555802" cy="14310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700" dirty="0"/>
              <a:t>DP-DID</a:t>
            </a:r>
            <a:endParaRPr kumimoji="1" lang="ja-JP" altLang="en-US" sz="700" dirty="0"/>
          </a:p>
        </p:txBody>
      </p:sp>
      <p:sp>
        <p:nvSpPr>
          <p:cNvPr id="39" name="正方形/長方形 38">
            <a:extLst>
              <a:ext uri="{FF2B5EF4-FFF2-40B4-BE49-F238E27FC236}">
                <a16:creationId xmlns:a16="http://schemas.microsoft.com/office/drawing/2014/main" id="{6D83F34B-FA35-468C-9DA9-B23E96ED02A0}"/>
              </a:ext>
            </a:extLst>
          </p:cNvPr>
          <p:cNvSpPr/>
          <p:nvPr/>
        </p:nvSpPr>
        <p:spPr>
          <a:xfrm>
            <a:off x="4180693" y="3648083"/>
            <a:ext cx="555802" cy="14310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700" dirty="0"/>
              <a:t>DP-DID</a:t>
            </a:r>
            <a:endParaRPr kumimoji="1" lang="ja-JP" altLang="en-US" sz="700" dirty="0"/>
          </a:p>
        </p:txBody>
      </p:sp>
      <p:cxnSp>
        <p:nvCxnSpPr>
          <p:cNvPr id="40" name="直線コネクタ 39">
            <a:extLst>
              <a:ext uri="{FF2B5EF4-FFF2-40B4-BE49-F238E27FC236}">
                <a16:creationId xmlns:a16="http://schemas.microsoft.com/office/drawing/2014/main" id="{2E34DA49-F4A5-42A4-9656-DA45338ABA63}"/>
              </a:ext>
            </a:extLst>
          </p:cNvPr>
          <p:cNvCxnSpPr>
            <a:cxnSpLocks/>
            <a:stCxn id="38" idx="2"/>
            <a:endCxn id="36" idx="0"/>
          </p:cNvCxnSpPr>
          <p:nvPr/>
        </p:nvCxnSpPr>
        <p:spPr>
          <a:xfrm>
            <a:off x="3258062" y="3899528"/>
            <a:ext cx="4136" cy="838960"/>
          </a:xfrm>
          <a:prstGeom prst="line">
            <a:avLst/>
          </a:prstGeom>
          <a:ln w="3175">
            <a:headEnd type="none" w="med" len="med"/>
            <a:tailEnd type="none" w="med" len="med"/>
          </a:ln>
        </p:spPr>
        <p:style>
          <a:lnRef idx="1">
            <a:schemeClr val="dk1"/>
          </a:lnRef>
          <a:fillRef idx="0">
            <a:schemeClr val="dk1"/>
          </a:fillRef>
          <a:effectRef idx="0">
            <a:schemeClr val="dk1"/>
          </a:effectRef>
          <a:fontRef idx="minor">
            <a:schemeClr val="tx1"/>
          </a:fontRef>
        </p:style>
      </p:cxnSp>
      <p:sp>
        <p:nvSpPr>
          <p:cNvPr id="41" name="テキスト ボックス 40">
            <a:extLst>
              <a:ext uri="{FF2B5EF4-FFF2-40B4-BE49-F238E27FC236}">
                <a16:creationId xmlns:a16="http://schemas.microsoft.com/office/drawing/2014/main" id="{9DC2891D-86E3-4F24-9734-F84C7E267E6D}"/>
              </a:ext>
            </a:extLst>
          </p:cNvPr>
          <p:cNvSpPr txBox="1"/>
          <p:nvPr/>
        </p:nvSpPr>
        <p:spPr>
          <a:xfrm>
            <a:off x="2188257" y="4347107"/>
            <a:ext cx="1112805" cy="369332"/>
          </a:xfrm>
          <a:prstGeom prst="rect">
            <a:avLst/>
          </a:prstGeom>
          <a:noFill/>
        </p:spPr>
        <p:txBody>
          <a:bodyPr wrap="none" rtlCol="0">
            <a:spAutoFit/>
          </a:bodyPr>
          <a:lstStyle/>
          <a:p>
            <a:r>
              <a:rPr kumimoji="1" lang="en-US" altLang="ja-JP" sz="900" dirty="0"/>
              <a:t>ID</a:t>
            </a:r>
            <a:r>
              <a:rPr kumimoji="1" lang="ja-JP" altLang="en-US" sz="900" dirty="0"/>
              <a:t>無</a:t>
            </a:r>
            <a:endParaRPr kumimoji="1" lang="en-US" altLang="ja-JP" sz="900" dirty="0"/>
          </a:p>
          <a:p>
            <a:r>
              <a:rPr kumimoji="1" lang="ja-JP" altLang="en-US" sz="900" dirty="0"/>
              <a:t>　初期設定</a:t>
            </a:r>
            <a:r>
              <a:rPr kumimoji="1" lang="en-US" altLang="ja-JP" sz="900" dirty="0"/>
              <a:t>ID</a:t>
            </a:r>
            <a:r>
              <a:rPr kumimoji="1" lang="ja-JP" altLang="en-US" sz="900" dirty="0"/>
              <a:t>作成</a:t>
            </a:r>
          </a:p>
        </p:txBody>
      </p:sp>
      <p:sp>
        <p:nvSpPr>
          <p:cNvPr id="42" name="テキスト ボックス 41">
            <a:extLst>
              <a:ext uri="{FF2B5EF4-FFF2-40B4-BE49-F238E27FC236}">
                <a16:creationId xmlns:a16="http://schemas.microsoft.com/office/drawing/2014/main" id="{37DF3A36-087E-4965-B155-766F35711F14}"/>
              </a:ext>
            </a:extLst>
          </p:cNvPr>
          <p:cNvSpPr txBox="1"/>
          <p:nvPr/>
        </p:nvSpPr>
        <p:spPr>
          <a:xfrm>
            <a:off x="6922911" y="3115829"/>
            <a:ext cx="1481496" cy="215444"/>
          </a:xfrm>
          <a:prstGeom prst="rect">
            <a:avLst/>
          </a:prstGeom>
          <a:noFill/>
        </p:spPr>
        <p:txBody>
          <a:bodyPr wrap="none" rtlCol="0">
            <a:spAutoFit/>
          </a:bodyPr>
          <a:lstStyle/>
          <a:p>
            <a:r>
              <a:rPr kumimoji="1" lang="en-US" altLang="ja-JP" sz="800" dirty="0"/>
              <a:t>UAX</a:t>
            </a:r>
            <a:r>
              <a:rPr kumimoji="1" lang="ja-JP" altLang="en-US" sz="800" dirty="0"/>
              <a:t>には基本的な</a:t>
            </a:r>
            <a:r>
              <a:rPr kumimoji="1" lang="en-US" altLang="ja-JP" sz="800" dirty="0"/>
              <a:t>API</a:t>
            </a:r>
            <a:r>
              <a:rPr kumimoji="1" lang="ja-JP" altLang="en-US" sz="800" dirty="0"/>
              <a:t>で接続</a:t>
            </a:r>
          </a:p>
        </p:txBody>
      </p:sp>
      <p:sp>
        <p:nvSpPr>
          <p:cNvPr id="43" name="テキスト ボックス 42">
            <a:extLst>
              <a:ext uri="{FF2B5EF4-FFF2-40B4-BE49-F238E27FC236}">
                <a16:creationId xmlns:a16="http://schemas.microsoft.com/office/drawing/2014/main" id="{350A3CA7-47A0-4C6E-BEB8-74929B07BB01}"/>
              </a:ext>
            </a:extLst>
          </p:cNvPr>
          <p:cNvSpPr txBox="1"/>
          <p:nvPr/>
        </p:nvSpPr>
        <p:spPr>
          <a:xfrm>
            <a:off x="4927967" y="2712496"/>
            <a:ext cx="761747" cy="369332"/>
          </a:xfrm>
          <a:prstGeom prst="rect">
            <a:avLst/>
          </a:prstGeom>
          <a:noFill/>
        </p:spPr>
        <p:txBody>
          <a:bodyPr wrap="none" rtlCol="0">
            <a:spAutoFit/>
          </a:bodyPr>
          <a:lstStyle/>
          <a:p>
            <a:r>
              <a:rPr kumimoji="1" lang="en-US" altLang="ja-JP" sz="900" dirty="0"/>
              <a:t>ID</a:t>
            </a:r>
            <a:r>
              <a:rPr kumimoji="1" lang="ja-JP" altLang="en-US" sz="900" dirty="0"/>
              <a:t>有</a:t>
            </a:r>
            <a:endParaRPr kumimoji="1" lang="en-US" altLang="ja-JP" sz="900" dirty="0"/>
          </a:p>
          <a:p>
            <a:r>
              <a:rPr kumimoji="1" lang="ja-JP" altLang="en-US" sz="900" dirty="0"/>
              <a:t>　ログイン</a:t>
            </a:r>
          </a:p>
        </p:txBody>
      </p:sp>
      <p:sp>
        <p:nvSpPr>
          <p:cNvPr id="44" name="テキスト ボックス 43">
            <a:extLst>
              <a:ext uri="{FF2B5EF4-FFF2-40B4-BE49-F238E27FC236}">
                <a16:creationId xmlns:a16="http://schemas.microsoft.com/office/drawing/2014/main" id="{AEBDB9FA-FD36-4243-A570-1708C177D509}"/>
              </a:ext>
            </a:extLst>
          </p:cNvPr>
          <p:cNvSpPr txBox="1"/>
          <p:nvPr/>
        </p:nvSpPr>
        <p:spPr>
          <a:xfrm>
            <a:off x="4399067" y="3907102"/>
            <a:ext cx="1531188" cy="369332"/>
          </a:xfrm>
          <a:prstGeom prst="rect">
            <a:avLst/>
          </a:prstGeom>
          <a:noFill/>
        </p:spPr>
        <p:txBody>
          <a:bodyPr wrap="none" rtlCol="0">
            <a:spAutoFit/>
          </a:bodyPr>
          <a:lstStyle/>
          <a:p>
            <a:r>
              <a:rPr kumimoji="1" lang="en-US" altLang="ja-JP" sz="900" dirty="0"/>
              <a:t>ID</a:t>
            </a:r>
            <a:r>
              <a:rPr kumimoji="1" lang="ja-JP" altLang="en-US" sz="900" dirty="0"/>
              <a:t>有</a:t>
            </a:r>
            <a:endParaRPr kumimoji="1" lang="en-US" altLang="ja-JP" sz="900" dirty="0"/>
          </a:p>
          <a:p>
            <a:r>
              <a:rPr kumimoji="1" lang="ja-JP" altLang="en-US" sz="900" dirty="0"/>
              <a:t>　ログインデータ</a:t>
            </a:r>
            <a:r>
              <a:rPr kumimoji="1" lang="en-US" altLang="ja-JP" sz="900" dirty="0"/>
              <a:t>JPL</a:t>
            </a:r>
            <a:r>
              <a:rPr kumimoji="1" lang="ja-JP" altLang="en-US" sz="900" dirty="0"/>
              <a:t>共有</a:t>
            </a:r>
          </a:p>
        </p:txBody>
      </p:sp>
      <p:sp>
        <p:nvSpPr>
          <p:cNvPr id="45" name="正方形/長方形 44">
            <a:extLst>
              <a:ext uri="{FF2B5EF4-FFF2-40B4-BE49-F238E27FC236}">
                <a16:creationId xmlns:a16="http://schemas.microsoft.com/office/drawing/2014/main" id="{CF0C2DDD-E93A-4857-90E6-0058A0A78684}"/>
              </a:ext>
            </a:extLst>
          </p:cNvPr>
          <p:cNvSpPr/>
          <p:nvPr/>
        </p:nvSpPr>
        <p:spPr>
          <a:xfrm>
            <a:off x="8100914" y="5061965"/>
            <a:ext cx="908027" cy="457748"/>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800" dirty="0"/>
              <a:t>ID </a:t>
            </a:r>
            <a:r>
              <a:rPr kumimoji="1" lang="en-US" altLang="ja-JP" sz="800" dirty="0" err="1"/>
              <a:t>ProviderA</a:t>
            </a:r>
            <a:endParaRPr kumimoji="1" lang="en-US" altLang="ja-JP" sz="800" dirty="0"/>
          </a:p>
          <a:p>
            <a:pPr algn="ctr"/>
            <a:r>
              <a:rPr kumimoji="1" lang="en-US" altLang="ja-JP" sz="800" dirty="0"/>
              <a:t>PD-DID</a:t>
            </a:r>
            <a:br>
              <a:rPr kumimoji="1" lang="en-US" altLang="ja-JP" sz="800" dirty="0"/>
            </a:br>
            <a:r>
              <a:rPr kumimoji="1" lang="ja-JP" altLang="en-US" sz="800" dirty="0"/>
              <a:t>（</a:t>
            </a:r>
            <a:r>
              <a:rPr kumimoji="1" lang="en-US" altLang="ja-JP" sz="800" dirty="0"/>
              <a:t>IAL1</a:t>
            </a:r>
            <a:r>
              <a:rPr kumimoji="1" lang="ja-JP" altLang="en-US" sz="800" dirty="0"/>
              <a:t>）</a:t>
            </a:r>
          </a:p>
        </p:txBody>
      </p:sp>
      <p:sp>
        <p:nvSpPr>
          <p:cNvPr id="46" name="正方形/長方形 45">
            <a:extLst>
              <a:ext uri="{FF2B5EF4-FFF2-40B4-BE49-F238E27FC236}">
                <a16:creationId xmlns:a16="http://schemas.microsoft.com/office/drawing/2014/main" id="{EA4DB29C-5977-456C-83AF-507433EAB881}"/>
              </a:ext>
            </a:extLst>
          </p:cNvPr>
          <p:cNvSpPr/>
          <p:nvPr/>
        </p:nvSpPr>
        <p:spPr>
          <a:xfrm>
            <a:off x="8100914" y="5639923"/>
            <a:ext cx="908027" cy="457748"/>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800" dirty="0"/>
              <a:t>ID </a:t>
            </a:r>
            <a:r>
              <a:rPr kumimoji="1" lang="en-US" altLang="ja-JP" sz="800" dirty="0" err="1"/>
              <a:t>ProviderB</a:t>
            </a:r>
            <a:endParaRPr kumimoji="1" lang="en-US" altLang="ja-JP" sz="800" dirty="0"/>
          </a:p>
          <a:p>
            <a:pPr algn="ctr"/>
            <a:r>
              <a:rPr kumimoji="1" lang="en-US" altLang="ja-JP" sz="800" dirty="0" err="1"/>
              <a:t>eKYC</a:t>
            </a:r>
            <a:r>
              <a:rPr kumimoji="1" lang="en-US" altLang="ja-JP" sz="800" dirty="0"/>
              <a:t>-ID</a:t>
            </a:r>
          </a:p>
          <a:p>
            <a:pPr algn="ctr"/>
            <a:r>
              <a:rPr kumimoji="1" lang="ja-JP" altLang="en-US" sz="800" dirty="0"/>
              <a:t>（</a:t>
            </a:r>
            <a:r>
              <a:rPr kumimoji="1" lang="en-US" altLang="ja-JP" sz="800" dirty="0"/>
              <a:t>IAL2-3</a:t>
            </a:r>
            <a:r>
              <a:rPr kumimoji="1" lang="ja-JP" altLang="en-US" sz="800" dirty="0"/>
              <a:t>）</a:t>
            </a:r>
          </a:p>
        </p:txBody>
      </p:sp>
      <p:cxnSp>
        <p:nvCxnSpPr>
          <p:cNvPr id="47" name="直線コネクタ 46">
            <a:extLst>
              <a:ext uri="{FF2B5EF4-FFF2-40B4-BE49-F238E27FC236}">
                <a16:creationId xmlns:a16="http://schemas.microsoft.com/office/drawing/2014/main" id="{E735DBC8-467E-471E-AC4F-CC4F6223DC97}"/>
              </a:ext>
            </a:extLst>
          </p:cNvPr>
          <p:cNvCxnSpPr>
            <a:cxnSpLocks/>
            <a:endCxn id="45" idx="1"/>
          </p:cNvCxnSpPr>
          <p:nvPr/>
        </p:nvCxnSpPr>
        <p:spPr>
          <a:xfrm>
            <a:off x="6761469" y="5290839"/>
            <a:ext cx="1339445" cy="0"/>
          </a:xfrm>
          <a:prstGeom prst="line">
            <a:avLst/>
          </a:prstGeom>
          <a:ln w="3175">
            <a:headEnd type="none" w="med" len="med"/>
            <a:tailEnd type="none" w="med" len="med"/>
          </a:ln>
        </p:spPr>
        <p:style>
          <a:lnRef idx="1">
            <a:schemeClr val="dk1"/>
          </a:lnRef>
          <a:fillRef idx="0">
            <a:schemeClr val="dk1"/>
          </a:fillRef>
          <a:effectRef idx="0">
            <a:schemeClr val="dk1"/>
          </a:effectRef>
          <a:fontRef idx="minor">
            <a:schemeClr val="tx1"/>
          </a:fontRef>
        </p:style>
      </p:cxnSp>
      <p:sp>
        <p:nvSpPr>
          <p:cNvPr id="48" name="正方形/長方形 47">
            <a:extLst>
              <a:ext uri="{FF2B5EF4-FFF2-40B4-BE49-F238E27FC236}">
                <a16:creationId xmlns:a16="http://schemas.microsoft.com/office/drawing/2014/main" id="{F5D73D80-CD85-4462-BD7E-BCBEBC03AC3D}"/>
              </a:ext>
            </a:extLst>
          </p:cNvPr>
          <p:cNvSpPr/>
          <p:nvPr/>
        </p:nvSpPr>
        <p:spPr>
          <a:xfrm>
            <a:off x="7036900" y="4404261"/>
            <a:ext cx="908027" cy="457748"/>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800" dirty="0"/>
              <a:t>Personal-Link</a:t>
            </a:r>
            <a:br>
              <a:rPr kumimoji="1" lang="en-US" altLang="ja-JP" sz="800" dirty="0"/>
            </a:br>
            <a:r>
              <a:rPr kumimoji="1" lang="en-US" altLang="ja-JP" sz="800" dirty="0"/>
              <a:t>DB</a:t>
            </a:r>
            <a:endParaRPr kumimoji="1" lang="ja-JP" altLang="en-US" sz="800" dirty="0"/>
          </a:p>
        </p:txBody>
      </p:sp>
      <p:cxnSp>
        <p:nvCxnSpPr>
          <p:cNvPr id="49" name="直線コネクタ 48">
            <a:extLst>
              <a:ext uri="{FF2B5EF4-FFF2-40B4-BE49-F238E27FC236}">
                <a16:creationId xmlns:a16="http://schemas.microsoft.com/office/drawing/2014/main" id="{A797FCD2-A93D-4312-8821-20CAF128C13B}"/>
              </a:ext>
            </a:extLst>
          </p:cNvPr>
          <p:cNvCxnSpPr>
            <a:endCxn id="48" idx="1"/>
          </p:cNvCxnSpPr>
          <p:nvPr/>
        </p:nvCxnSpPr>
        <p:spPr>
          <a:xfrm>
            <a:off x="6761469" y="4633135"/>
            <a:ext cx="275431" cy="0"/>
          </a:xfrm>
          <a:prstGeom prst="line">
            <a:avLst/>
          </a:prstGeom>
          <a:ln w="3175">
            <a:headEnd type="none" w="med" len="med"/>
            <a:tailEnd type="none" w="med" len="med"/>
          </a:ln>
        </p:spPr>
        <p:style>
          <a:lnRef idx="1">
            <a:schemeClr val="dk1"/>
          </a:lnRef>
          <a:fillRef idx="0">
            <a:schemeClr val="dk1"/>
          </a:fillRef>
          <a:effectRef idx="0">
            <a:schemeClr val="dk1"/>
          </a:effectRef>
          <a:fontRef idx="minor">
            <a:schemeClr val="tx1"/>
          </a:fontRef>
        </p:style>
      </p:cxnSp>
      <p:sp>
        <p:nvSpPr>
          <p:cNvPr id="50" name="テキスト ボックス 49">
            <a:extLst>
              <a:ext uri="{FF2B5EF4-FFF2-40B4-BE49-F238E27FC236}">
                <a16:creationId xmlns:a16="http://schemas.microsoft.com/office/drawing/2014/main" id="{52B27191-7688-41F4-B926-B68DF38DD992}"/>
              </a:ext>
            </a:extLst>
          </p:cNvPr>
          <p:cNvSpPr txBox="1"/>
          <p:nvPr/>
        </p:nvSpPr>
        <p:spPr>
          <a:xfrm>
            <a:off x="6829151" y="3984218"/>
            <a:ext cx="2246128" cy="461665"/>
          </a:xfrm>
          <a:prstGeom prst="rect">
            <a:avLst/>
          </a:prstGeom>
          <a:noFill/>
        </p:spPr>
        <p:txBody>
          <a:bodyPr wrap="none" rtlCol="0">
            <a:spAutoFit/>
          </a:bodyPr>
          <a:lstStyle/>
          <a:p>
            <a:r>
              <a:rPr kumimoji="1" lang="ja-JP" altLang="en-US" sz="800" dirty="0"/>
              <a:t>マスター</a:t>
            </a:r>
            <a:r>
              <a:rPr kumimoji="1" lang="en-US" altLang="ja-JP" sz="800" dirty="0"/>
              <a:t>ID</a:t>
            </a:r>
            <a:r>
              <a:rPr kumimoji="1" lang="ja-JP" altLang="en-US" sz="800" dirty="0"/>
              <a:t>（</a:t>
            </a:r>
            <a:r>
              <a:rPr kumimoji="1" lang="en-US" altLang="ja-JP" sz="800" dirty="0"/>
              <a:t>ID</a:t>
            </a:r>
            <a:r>
              <a:rPr kumimoji="1" lang="ja-JP" altLang="en-US" sz="800" dirty="0"/>
              <a:t>利用不可：割振りナンバー）</a:t>
            </a:r>
            <a:endParaRPr kumimoji="1" lang="en-US" altLang="ja-JP" sz="800" dirty="0"/>
          </a:p>
          <a:p>
            <a:r>
              <a:rPr kumimoji="1" lang="ja-JP" altLang="en-US" sz="800" dirty="0"/>
              <a:t>　・</a:t>
            </a:r>
            <a:r>
              <a:rPr kumimoji="1" lang="en-US" altLang="ja-JP" sz="800" dirty="0"/>
              <a:t>ID</a:t>
            </a:r>
            <a:r>
              <a:rPr kumimoji="1" lang="ja-JP" altLang="en-US" sz="800" dirty="0"/>
              <a:t>リスト（変換テーブル）</a:t>
            </a:r>
            <a:endParaRPr kumimoji="1" lang="en-US" altLang="ja-JP" sz="800" dirty="0"/>
          </a:p>
          <a:p>
            <a:r>
              <a:rPr kumimoji="1" lang="ja-JP" altLang="en-US" sz="800" dirty="0"/>
              <a:t>　・</a:t>
            </a:r>
            <a:r>
              <a:rPr kumimoji="1" lang="en-US" altLang="ja-JP" sz="800" dirty="0"/>
              <a:t>JP-Link</a:t>
            </a:r>
            <a:r>
              <a:rPr kumimoji="1" lang="ja-JP" altLang="en-US" sz="800" dirty="0"/>
              <a:t>設定ファイル</a:t>
            </a:r>
          </a:p>
        </p:txBody>
      </p:sp>
      <p:sp>
        <p:nvSpPr>
          <p:cNvPr id="51" name="テキスト ボックス 50">
            <a:extLst>
              <a:ext uri="{FF2B5EF4-FFF2-40B4-BE49-F238E27FC236}">
                <a16:creationId xmlns:a16="http://schemas.microsoft.com/office/drawing/2014/main" id="{AB7568FC-C22C-41A9-B770-82FC0B8774C7}"/>
              </a:ext>
            </a:extLst>
          </p:cNvPr>
          <p:cNvSpPr txBox="1"/>
          <p:nvPr/>
        </p:nvSpPr>
        <p:spPr>
          <a:xfrm>
            <a:off x="6690443" y="5107110"/>
            <a:ext cx="966931" cy="215444"/>
          </a:xfrm>
          <a:prstGeom prst="rect">
            <a:avLst/>
          </a:prstGeom>
          <a:noFill/>
        </p:spPr>
        <p:txBody>
          <a:bodyPr wrap="none" rtlCol="0">
            <a:spAutoFit/>
          </a:bodyPr>
          <a:lstStyle/>
          <a:p>
            <a:r>
              <a:rPr kumimoji="1" lang="en-US" altLang="ja-JP" sz="800" dirty="0"/>
              <a:t>OpenID Connect</a:t>
            </a:r>
            <a:endParaRPr kumimoji="1" lang="ja-JP" altLang="en-US" sz="800" dirty="0"/>
          </a:p>
        </p:txBody>
      </p:sp>
      <p:cxnSp>
        <p:nvCxnSpPr>
          <p:cNvPr id="52" name="直線コネクタ 51">
            <a:extLst>
              <a:ext uri="{FF2B5EF4-FFF2-40B4-BE49-F238E27FC236}">
                <a16:creationId xmlns:a16="http://schemas.microsoft.com/office/drawing/2014/main" id="{BDCE6A10-578F-4449-B31A-9CA8F9DB1609}"/>
              </a:ext>
            </a:extLst>
          </p:cNvPr>
          <p:cNvCxnSpPr>
            <a:cxnSpLocks/>
          </p:cNvCxnSpPr>
          <p:nvPr/>
        </p:nvCxnSpPr>
        <p:spPr>
          <a:xfrm>
            <a:off x="6752214" y="5852740"/>
            <a:ext cx="1339445" cy="0"/>
          </a:xfrm>
          <a:prstGeom prst="line">
            <a:avLst/>
          </a:prstGeom>
          <a:ln w="3175">
            <a:headEnd type="none" w="med" len="med"/>
            <a:tailEnd type="none" w="med" len="med"/>
          </a:ln>
        </p:spPr>
        <p:style>
          <a:lnRef idx="1">
            <a:schemeClr val="dk1"/>
          </a:lnRef>
          <a:fillRef idx="0">
            <a:schemeClr val="dk1"/>
          </a:fillRef>
          <a:effectRef idx="0">
            <a:schemeClr val="dk1"/>
          </a:effectRef>
          <a:fontRef idx="minor">
            <a:schemeClr val="tx1"/>
          </a:fontRef>
        </p:style>
      </p:cxnSp>
      <p:sp>
        <p:nvSpPr>
          <p:cNvPr id="53" name="テキスト ボックス 52">
            <a:extLst>
              <a:ext uri="{FF2B5EF4-FFF2-40B4-BE49-F238E27FC236}">
                <a16:creationId xmlns:a16="http://schemas.microsoft.com/office/drawing/2014/main" id="{C7CD1926-FEE6-4A21-8312-164E2243460A}"/>
              </a:ext>
            </a:extLst>
          </p:cNvPr>
          <p:cNvSpPr txBox="1"/>
          <p:nvPr/>
        </p:nvSpPr>
        <p:spPr>
          <a:xfrm>
            <a:off x="6681188" y="5669011"/>
            <a:ext cx="966931" cy="215444"/>
          </a:xfrm>
          <a:prstGeom prst="rect">
            <a:avLst/>
          </a:prstGeom>
          <a:noFill/>
        </p:spPr>
        <p:txBody>
          <a:bodyPr wrap="none" rtlCol="0">
            <a:spAutoFit/>
          </a:bodyPr>
          <a:lstStyle/>
          <a:p>
            <a:r>
              <a:rPr kumimoji="1" lang="en-US" altLang="ja-JP" sz="800" dirty="0"/>
              <a:t>OpenID Connect</a:t>
            </a:r>
            <a:endParaRPr kumimoji="1" lang="ja-JP" altLang="en-US" sz="800" dirty="0"/>
          </a:p>
        </p:txBody>
      </p:sp>
      <p:cxnSp>
        <p:nvCxnSpPr>
          <p:cNvPr id="54" name="直線コネクタ 53">
            <a:extLst>
              <a:ext uri="{FF2B5EF4-FFF2-40B4-BE49-F238E27FC236}">
                <a16:creationId xmlns:a16="http://schemas.microsoft.com/office/drawing/2014/main" id="{E5807331-3C19-49A3-8D22-B31110FE14B7}"/>
              </a:ext>
            </a:extLst>
          </p:cNvPr>
          <p:cNvCxnSpPr>
            <a:cxnSpLocks/>
          </p:cNvCxnSpPr>
          <p:nvPr/>
        </p:nvCxnSpPr>
        <p:spPr>
          <a:xfrm>
            <a:off x="9690982" y="4921857"/>
            <a:ext cx="0" cy="1336406"/>
          </a:xfrm>
          <a:prstGeom prst="line">
            <a:avLst/>
          </a:prstGeom>
          <a:ln w="3175">
            <a:solidFill>
              <a:srgbClr val="FFC000"/>
            </a:solidFill>
            <a:headEnd type="none" w="med" len="med"/>
            <a:tailEnd type="none" w="med" len="med"/>
          </a:ln>
        </p:spPr>
        <p:style>
          <a:lnRef idx="1">
            <a:schemeClr val="dk1"/>
          </a:lnRef>
          <a:fillRef idx="0">
            <a:schemeClr val="dk1"/>
          </a:fillRef>
          <a:effectRef idx="0">
            <a:schemeClr val="dk1"/>
          </a:effectRef>
          <a:fontRef idx="minor">
            <a:schemeClr val="tx1"/>
          </a:fontRef>
        </p:style>
      </p:cxnSp>
      <p:pic>
        <p:nvPicPr>
          <p:cNvPr id="55" name="Picture 2" descr="Data Icon 1743059">
            <a:extLst>
              <a:ext uri="{FF2B5EF4-FFF2-40B4-BE49-F238E27FC236}">
                <a16:creationId xmlns:a16="http://schemas.microsoft.com/office/drawing/2014/main" id="{5BBE041D-36B3-48E2-8CBE-1D7B36D6B68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883931" y="5176706"/>
            <a:ext cx="228265" cy="228265"/>
          </a:xfrm>
          <a:prstGeom prst="rect">
            <a:avLst/>
          </a:prstGeom>
          <a:noFill/>
          <a:extLst>
            <a:ext uri="{909E8E84-426E-40DD-AFC4-6F175D3DCCD1}">
              <a14:hiddenFill xmlns:a14="http://schemas.microsoft.com/office/drawing/2010/main">
                <a:solidFill>
                  <a:srgbClr val="FFFFFF"/>
                </a:solidFill>
              </a14:hiddenFill>
            </a:ext>
          </a:extLst>
        </p:spPr>
      </p:pic>
      <p:cxnSp>
        <p:nvCxnSpPr>
          <p:cNvPr id="56" name="直線コネクタ 55">
            <a:extLst>
              <a:ext uri="{FF2B5EF4-FFF2-40B4-BE49-F238E27FC236}">
                <a16:creationId xmlns:a16="http://schemas.microsoft.com/office/drawing/2014/main" id="{9E3714A8-A60D-4775-93EC-0626E787A4B7}"/>
              </a:ext>
            </a:extLst>
          </p:cNvPr>
          <p:cNvCxnSpPr>
            <a:cxnSpLocks/>
            <a:stCxn id="55" idx="3"/>
          </p:cNvCxnSpPr>
          <p:nvPr/>
        </p:nvCxnSpPr>
        <p:spPr>
          <a:xfrm flipV="1">
            <a:off x="9112196" y="5287277"/>
            <a:ext cx="578786" cy="3562"/>
          </a:xfrm>
          <a:prstGeom prst="line">
            <a:avLst/>
          </a:prstGeom>
          <a:ln w="3175">
            <a:solidFill>
              <a:srgbClr val="FFC000"/>
            </a:solidFill>
            <a:headEnd type="none" w="med" len="med"/>
            <a:tailEnd type="none" w="med" len="med"/>
          </a:ln>
        </p:spPr>
        <p:style>
          <a:lnRef idx="1">
            <a:schemeClr val="dk1"/>
          </a:lnRef>
          <a:fillRef idx="0">
            <a:schemeClr val="dk1"/>
          </a:fillRef>
          <a:effectRef idx="0">
            <a:schemeClr val="dk1"/>
          </a:effectRef>
          <a:fontRef idx="minor">
            <a:schemeClr val="tx1"/>
          </a:fontRef>
        </p:style>
      </p:cxnSp>
      <p:pic>
        <p:nvPicPr>
          <p:cNvPr id="57" name="Picture 2" descr="Data Icon 1743059">
            <a:extLst>
              <a:ext uri="{FF2B5EF4-FFF2-40B4-BE49-F238E27FC236}">
                <a16:creationId xmlns:a16="http://schemas.microsoft.com/office/drawing/2014/main" id="{9CA3A7AB-2530-4A44-9B9D-25DECC0E8DE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893529" y="5782698"/>
            <a:ext cx="228265" cy="228265"/>
          </a:xfrm>
          <a:prstGeom prst="rect">
            <a:avLst/>
          </a:prstGeom>
          <a:noFill/>
          <a:extLst>
            <a:ext uri="{909E8E84-426E-40DD-AFC4-6F175D3DCCD1}">
              <a14:hiddenFill xmlns:a14="http://schemas.microsoft.com/office/drawing/2010/main">
                <a:solidFill>
                  <a:srgbClr val="FFFFFF"/>
                </a:solidFill>
              </a14:hiddenFill>
            </a:ext>
          </a:extLst>
        </p:spPr>
      </p:pic>
      <p:cxnSp>
        <p:nvCxnSpPr>
          <p:cNvPr id="58" name="直線コネクタ 57">
            <a:extLst>
              <a:ext uri="{FF2B5EF4-FFF2-40B4-BE49-F238E27FC236}">
                <a16:creationId xmlns:a16="http://schemas.microsoft.com/office/drawing/2014/main" id="{CF85C56D-AB5A-4EBE-B5BC-B9459721A12F}"/>
              </a:ext>
            </a:extLst>
          </p:cNvPr>
          <p:cNvCxnSpPr>
            <a:cxnSpLocks/>
            <a:stCxn id="57" idx="3"/>
          </p:cNvCxnSpPr>
          <p:nvPr/>
        </p:nvCxnSpPr>
        <p:spPr>
          <a:xfrm flipV="1">
            <a:off x="9121794" y="5893269"/>
            <a:ext cx="578786" cy="3562"/>
          </a:xfrm>
          <a:prstGeom prst="line">
            <a:avLst/>
          </a:prstGeom>
          <a:ln w="3175">
            <a:solidFill>
              <a:srgbClr val="FFC000"/>
            </a:solidFill>
            <a:prstDash val="lgDashDot"/>
            <a:headEnd type="none" w="med" len="med"/>
            <a:tailEnd type="none" w="med" len="med"/>
          </a:ln>
        </p:spPr>
        <p:style>
          <a:lnRef idx="1">
            <a:schemeClr val="dk1"/>
          </a:lnRef>
          <a:fillRef idx="0">
            <a:schemeClr val="dk1"/>
          </a:fillRef>
          <a:effectRef idx="0">
            <a:schemeClr val="dk1"/>
          </a:effectRef>
          <a:fontRef idx="minor">
            <a:schemeClr val="tx1"/>
          </a:fontRef>
        </p:style>
      </p:cxnSp>
      <p:sp>
        <p:nvSpPr>
          <p:cNvPr id="59" name="テキスト ボックス 58">
            <a:extLst>
              <a:ext uri="{FF2B5EF4-FFF2-40B4-BE49-F238E27FC236}">
                <a16:creationId xmlns:a16="http://schemas.microsoft.com/office/drawing/2014/main" id="{DE2FB764-883E-4F66-AB95-88483BE877A8}"/>
              </a:ext>
            </a:extLst>
          </p:cNvPr>
          <p:cNvSpPr txBox="1"/>
          <p:nvPr/>
        </p:nvSpPr>
        <p:spPr>
          <a:xfrm>
            <a:off x="9336928" y="4706843"/>
            <a:ext cx="628698" cy="246221"/>
          </a:xfrm>
          <a:prstGeom prst="rect">
            <a:avLst/>
          </a:prstGeom>
          <a:noFill/>
        </p:spPr>
        <p:txBody>
          <a:bodyPr wrap="none" rtlCol="0">
            <a:spAutoFit/>
          </a:bodyPr>
          <a:lstStyle/>
          <a:p>
            <a:r>
              <a:rPr kumimoji="1" lang="en-US" altLang="ja-JP" sz="1000" dirty="0"/>
              <a:t>JP-Link</a:t>
            </a:r>
            <a:endParaRPr kumimoji="1" lang="ja-JP" altLang="en-US" sz="1000" dirty="0"/>
          </a:p>
        </p:txBody>
      </p:sp>
      <p:cxnSp>
        <p:nvCxnSpPr>
          <p:cNvPr id="60" name="コネクタ: カギ線 59">
            <a:extLst>
              <a:ext uri="{FF2B5EF4-FFF2-40B4-BE49-F238E27FC236}">
                <a16:creationId xmlns:a16="http://schemas.microsoft.com/office/drawing/2014/main" id="{8D0266B7-BEFF-471D-A9AE-B52589D79030}"/>
              </a:ext>
            </a:extLst>
          </p:cNvPr>
          <p:cNvCxnSpPr>
            <a:cxnSpLocks/>
          </p:cNvCxnSpPr>
          <p:nvPr/>
        </p:nvCxnSpPr>
        <p:spPr>
          <a:xfrm rot="5400000" flipH="1" flipV="1">
            <a:off x="3391322" y="3984330"/>
            <a:ext cx="823056" cy="685261"/>
          </a:xfrm>
          <a:prstGeom prst="bentConnector3">
            <a:avLst/>
          </a:prstGeom>
          <a:ln w="3175">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61" name="コネクタ: カギ線 60">
            <a:extLst>
              <a:ext uri="{FF2B5EF4-FFF2-40B4-BE49-F238E27FC236}">
                <a16:creationId xmlns:a16="http://schemas.microsoft.com/office/drawing/2014/main" id="{F043612B-39F6-41A2-8B45-0BB1B75E6DDC}"/>
              </a:ext>
            </a:extLst>
          </p:cNvPr>
          <p:cNvCxnSpPr>
            <a:cxnSpLocks/>
            <a:stCxn id="45" idx="0"/>
          </p:cNvCxnSpPr>
          <p:nvPr/>
        </p:nvCxnSpPr>
        <p:spPr>
          <a:xfrm rot="5400000" flipH="1" flipV="1">
            <a:off x="8906342" y="4002681"/>
            <a:ext cx="707870" cy="1410698"/>
          </a:xfrm>
          <a:prstGeom prst="bentConnector2">
            <a:avLst/>
          </a:prstGeom>
          <a:ln w="3175">
            <a:headEnd type="none" w="med" len="med"/>
            <a:tailEnd type="none" w="med" len="med"/>
          </a:ln>
        </p:spPr>
        <p:style>
          <a:lnRef idx="1">
            <a:schemeClr val="dk1"/>
          </a:lnRef>
          <a:fillRef idx="0">
            <a:schemeClr val="dk1"/>
          </a:fillRef>
          <a:effectRef idx="0">
            <a:schemeClr val="dk1"/>
          </a:effectRef>
          <a:fontRef idx="minor">
            <a:schemeClr val="tx1"/>
          </a:fontRef>
        </p:style>
      </p:cxnSp>
      <p:sp>
        <p:nvSpPr>
          <p:cNvPr id="62" name="テキスト ボックス 61">
            <a:extLst>
              <a:ext uri="{FF2B5EF4-FFF2-40B4-BE49-F238E27FC236}">
                <a16:creationId xmlns:a16="http://schemas.microsoft.com/office/drawing/2014/main" id="{F55823A9-02EF-4D9B-9730-2AA723433C51}"/>
              </a:ext>
            </a:extLst>
          </p:cNvPr>
          <p:cNvSpPr txBox="1"/>
          <p:nvPr/>
        </p:nvSpPr>
        <p:spPr>
          <a:xfrm>
            <a:off x="10003743" y="4248940"/>
            <a:ext cx="1317990" cy="707886"/>
          </a:xfrm>
          <a:prstGeom prst="rect">
            <a:avLst/>
          </a:prstGeom>
          <a:noFill/>
        </p:spPr>
        <p:txBody>
          <a:bodyPr wrap="none" rtlCol="0">
            <a:spAutoFit/>
          </a:bodyPr>
          <a:lstStyle/>
          <a:p>
            <a:r>
              <a:rPr kumimoji="1" lang="ja-JP" altLang="en-US" sz="800" dirty="0"/>
              <a:t>デフォルト</a:t>
            </a:r>
            <a:r>
              <a:rPr kumimoji="1" lang="en-US" altLang="ja-JP" sz="800" dirty="0"/>
              <a:t>ID</a:t>
            </a:r>
          </a:p>
          <a:p>
            <a:r>
              <a:rPr kumimoji="1" lang="ja-JP" altLang="en-US" sz="800" dirty="0"/>
              <a:t>　・メールアドレス</a:t>
            </a:r>
            <a:endParaRPr kumimoji="1" lang="en-US" altLang="ja-JP" sz="800" dirty="0"/>
          </a:p>
          <a:p>
            <a:r>
              <a:rPr kumimoji="1" lang="ja-JP" altLang="en-US" sz="800" dirty="0"/>
              <a:t>　・個人自己申告データ</a:t>
            </a:r>
            <a:endParaRPr kumimoji="1" lang="en-US" altLang="ja-JP" sz="800" dirty="0"/>
          </a:p>
          <a:p>
            <a:r>
              <a:rPr kumimoji="1" lang="ja-JP" altLang="en-US" sz="800" dirty="0"/>
              <a:t>　・他</a:t>
            </a:r>
            <a:r>
              <a:rPr kumimoji="1" lang="en-US" altLang="ja-JP" sz="800" dirty="0"/>
              <a:t>ID</a:t>
            </a:r>
            <a:r>
              <a:rPr kumimoji="1" lang="ja-JP" altLang="en-US" sz="800" dirty="0"/>
              <a:t>データリスト　</a:t>
            </a:r>
            <a:endParaRPr kumimoji="1" lang="en-US" altLang="ja-JP" sz="800" dirty="0"/>
          </a:p>
          <a:p>
            <a:endParaRPr kumimoji="1" lang="en-US" altLang="ja-JP" sz="800" dirty="0"/>
          </a:p>
        </p:txBody>
      </p:sp>
      <p:pic>
        <p:nvPicPr>
          <p:cNvPr id="63" name="Picture 2" descr="Data Icon 1743059">
            <a:extLst>
              <a:ext uri="{FF2B5EF4-FFF2-40B4-BE49-F238E27FC236}">
                <a16:creationId xmlns:a16="http://schemas.microsoft.com/office/drawing/2014/main" id="{6BA5598D-9021-44CB-9233-D2FDA90E8E9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681188" y="801619"/>
            <a:ext cx="228265" cy="228265"/>
          </a:xfrm>
          <a:prstGeom prst="rect">
            <a:avLst/>
          </a:prstGeom>
          <a:noFill/>
          <a:extLst>
            <a:ext uri="{909E8E84-426E-40DD-AFC4-6F175D3DCCD1}">
              <a14:hiddenFill xmlns:a14="http://schemas.microsoft.com/office/drawing/2010/main">
                <a:solidFill>
                  <a:srgbClr val="FFFFFF"/>
                </a:solidFill>
              </a14:hiddenFill>
            </a:ext>
          </a:extLst>
        </p:spPr>
      </p:pic>
      <p:cxnSp>
        <p:nvCxnSpPr>
          <p:cNvPr id="64" name="直線コネクタ 63">
            <a:extLst>
              <a:ext uri="{FF2B5EF4-FFF2-40B4-BE49-F238E27FC236}">
                <a16:creationId xmlns:a16="http://schemas.microsoft.com/office/drawing/2014/main" id="{B8FCCF47-028E-4999-B804-ADAB60966F8E}"/>
              </a:ext>
            </a:extLst>
          </p:cNvPr>
          <p:cNvCxnSpPr>
            <a:cxnSpLocks/>
            <a:stCxn id="63" idx="3"/>
          </p:cNvCxnSpPr>
          <p:nvPr/>
        </p:nvCxnSpPr>
        <p:spPr>
          <a:xfrm flipV="1">
            <a:off x="6909453" y="909169"/>
            <a:ext cx="2202743" cy="6583"/>
          </a:xfrm>
          <a:prstGeom prst="line">
            <a:avLst/>
          </a:prstGeom>
          <a:ln w="3175">
            <a:solidFill>
              <a:srgbClr val="FFC000"/>
            </a:solidFill>
            <a:headEnd type="none" w="med" len="med"/>
            <a:tailEnd type="none" w="med" len="med"/>
          </a:ln>
        </p:spPr>
        <p:style>
          <a:lnRef idx="1">
            <a:schemeClr val="dk1"/>
          </a:lnRef>
          <a:fillRef idx="0">
            <a:schemeClr val="dk1"/>
          </a:fillRef>
          <a:effectRef idx="0">
            <a:schemeClr val="dk1"/>
          </a:effectRef>
          <a:fontRef idx="minor">
            <a:schemeClr val="tx1"/>
          </a:fontRef>
        </p:style>
      </p:cxnSp>
      <p:sp>
        <p:nvSpPr>
          <p:cNvPr id="65" name="テキスト ボックス 64">
            <a:extLst>
              <a:ext uri="{FF2B5EF4-FFF2-40B4-BE49-F238E27FC236}">
                <a16:creationId xmlns:a16="http://schemas.microsoft.com/office/drawing/2014/main" id="{152A983C-1380-480E-A996-0E9367DB46E1}"/>
              </a:ext>
            </a:extLst>
          </p:cNvPr>
          <p:cNvSpPr txBox="1"/>
          <p:nvPr/>
        </p:nvSpPr>
        <p:spPr>
          <a:xfrm>
            <a:off x="8572439" y="4898958"/>
            <a:ext cx="1010213" cy="215444"/>
          </a:xfrm>
          <a:prstGeom prst="rect">
            <a:avLst/>
          </a:prstGeom>
          <a:noFill/>
        </p:spPr>
        <p:txBody>
          <a:bodyPr wrap="none" rtlCol="0">
            <a:spAutoFit/>
          </a:bodyPr>
          <a:lstStyle/>
          <a:p>
            <a:r>
              <a:rPr kumimoji="1" lang="en-US" altLang="ja-JP" sz="800" dirty="0"/>
              <a:t>ID</a:t>
            </a:r>
            <a:r>
              <a:rPr kumimoji="1" lang="ja-JP" altLang="en-US" sz="800" dirty="0"/>
              <a:t>変換テーブル有</a:t>
            </a:r>
            <a:endParaRPr kumimoji="1" lang="en-US" altLang="ja-JP" sz="800" dirty="0"/>
          </a:p>
        </p:txBody>
      </p:sp>
      <p:sp>
        <p:nvSpPr>
          <p:cNvPr id="66" name="テキスト ボックス 65">
            <a:extLst>
              <a:ext uri="{FF2B5EF4-FFF2-40B4-BE49-F238E27FC236}">
                <a16:creationId xmlns:a16="http://schemas.microsoft.com/office/drawing/2014/main" id="{00D625FC-F9C6-4E50-8642-7DC637F1832B}"/>
              </a:ext>
            </a:extLst>
          </p:cNvPr>
          <p:cNvSpPr txBox="1"/>
          <p:nvPr/>
        </p:nvSpPr>
        <p:spPr>
          <a:xfrm>
            <a:off x="8141690" y="6088986"/>
            <a:ext cx="1317990" cy="338554"/>
          </a:xfrm>
          <a:prstGeom prst="rect">
            <a:avLst/>
          </a:prstGeom>
          <a:noFill/>
        </p:spPr>
        <p:txBody>
          <a:bodyPr wrap="none" rtlCol="0">
            <a:spAutoFit/>
          </a:bodyPr>
          <a:lstStyle/>
          <a:p>
            <a:r>
              <a:rPr kumimoji="1" lang="en-US" altLang="ja-JP" sz="800" dirty="0"/>
              <a:t>ID</a:t>
            </a:r>
            <a:r>
              <a:rPr kumimoji="1" lang="ja-JP" altLang="en-US" sz="800" dirty="0"/>
              <a:t>変換テーブル無</a:t>
            </a:r>
            <a:endParaRPr kumimoji="1" lang="en-US" altLang="ja-JP" sz="800" dirty="0"/>
          </a:p>
          <a:p>
            <a:r>
              <a:rPr kumimoji="1" lang="en-US" altLang="ja-JP" sz="800" dirty="0"/>
              <a:t>ID</a:t>
            </a:r>
            <a:r>
              <a:rPr kumimoji="1" lang="ja-JP" altLang="en-US" sz="800" dirty="0"/>
              <a:t>共有・相互運用しない</a:t>
            </a:r>
            <a:endParaRPr kumimoji="1" lang="en-US" altLang="ja-JP" sz="800" dirty="0"/>
          </a:p>
        </p:txBody>
      </p:sp>
      <p:sp>
        <p:nvSpPr>
          <p:cNvPr id="67" name="正方形/長方形 66">
            <a:extLst>
              <a:ext uri="{FF2B5EF4-FFF2-40B4-BE49-F238E27FC236}">
                <a16:creationId xmlns:a16="http://schemas.microsoft.com/office/drawing/2014/main" id="{1048B9CC-A420-478F-9D16-B0CFD698ACEE}"/>
              </a:ext>
            </a:extLst>
          </p:cNvPr>
          <p:cNvSpPr/>
          <p:nvPr/>
        </p:nvSpPr>
        <p:spPr>
          <a:xfrm>
            <a:off x="6035034" y="4430644"/>
            <a:ext cx="614932" cy="145351"/>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500" dirty="0"/>
              <a:t>PD-DID</a:t>
            </a:r>
            <a:r>
              <a:rPr kumimoji="1" lang="ja-JP" altLang="en-US" sz="500" dirty="0"/>
              <a:t>に移動</a:t>
            </a:r>
          </a:p>
        </p:txBody>
      </p:sp>
      <p:sp>
        <p:nvSpPr>
          <p:cNvPr id="68" name="テキスト ボックス 67">
            <a:extLst>
              <a:ext uri="{FF2B5EF4-FFF2-40B4-BE49-F238E27FC236}">
                <a16:creationId xmlns:a16="http://schemas.microsoft.com/office/drawing/2014/main" id="{A981AFE6-750E-4B09-8837-D63132E3DA0C}"/>
              </a:ext>
            </a:extLst>
          </p:cNvPr>
          <p:cNvSpPr txBox="1"/>
          <p:nvPr/>
        </p:nvSpPr>
        <p:spPr>
          <a:xfrm>
            <a:off x="1494156" y="72658"/>
            <a:ext cx="4570482" cy="369332"/>
          </a:xfrm>
          <a:prstGeom prst="rect">
            <a:avLst/>
          </a:prstGeom>
          <a:noFill/>
        </p:spPr>
        <p:txBody>
          <a:bodyPr wrap="none" rtlCol="0">
            <a:spAutoFit/>
          </a:bodyPr>
          <a:lstStyle/>
          <a:p>
            <a:r>
              <a:rPr kumimoji="1" lang="ja-JP" altLang="en-US" dirty="0">
                <a:solidFill>
                  <a:schemeClr val="bg1"/>
                </a:solidFill>
              </a:rPr>
              <a:t>基本構成図概念図　</a:t>
            </a:r>
            <a:r>
              <a:rPr kumimoji="1" lang="en-US" altLang="ja-JP" dirty="0">
                <a:solidFill>
                  <a:schemeClr val="bg1"/>
                </a:solidFill>
              </a:rPr>
              <a:t>ID</a:t>
            </a:r>
            <a:r>
              <a:rPr kumimoji="1" lang="ja-JP" altLang="en-US" dirty="0">
                <a:solidFill>
                  <a:schemeClr val="bg1"/>
                </a:solidFill>
              </a:rPr>
              <a:t>とデータ連携の流れ</a:t>
            </a:r>
            <a:endParaRPr kumimoji="1" lang="en-US" altLang="ja-JP" dirty="0">
              <a:solidFill>
                <a:schemeClr val="bg1"/>
              </a:solidFill>
            </a:endParaRPr>
          </a:p>
        </p:txBody>
      </p:sp>
      <p:sp>
        <p:nvSpPr>
          <p:cNvPr id="69" name="テキスト ボックス 68">
            <a:extLst>
              <a:ext uri="{FF2B5EF4-FFF2-40B4-BE49-F238E27FC236}">
                <a16:creationId xmlns:a16="http://schemas.microsoft.com/office/drawing/2014/main" id="{1A40237D-9435-48A5-A3A5-BE5C655AC6F7}"/>
              </a:ext>
            </a:extLst>
          </p:cNvPr>
          <p:cNvSpPr txBox="1"/>
          <p:nvPr/>
        </p:nvSpPr>
        <p:spPr>
          <a:xfrm>
            <a:off x="350645" y="6489846"/>
            <a:ext cx="1380506" cy="276999"/>
          </a:xfrm>
          <a:prstGeom prst="rect">
            <a:avLst/>
          </a:prstGeom>
          <a:noFill/>
        </p:spPr>
        <p:txBody>
          <a:bodyPr wrap="none" rtlCol="0">
            <a:spAutoFit/>
          </a:bodyPr>
          <a:lstStyle/>
          <a:p>
            <a:r>
              <a:rPr kumimoji="1" lang="en-US" altLang="ja-JP" sz="1200" dirty="0"/>
              <a:t>Confidential</a:t>
            </a:r>
            <a:r>
              <a:rPr kumimoji="1" lang="ja-JP" altLang="en-US" sz="1200" dirty="0"/>
              <a:t> </a:t>
            </a:r>
            <a:r>
              <a:rPr kumimoji="1" lang="en-US" altLang="ja-JP" sz="1200" dirty="0"/>
              <a:t>OZ1</a:t>
            </a:r>
            <a:endParaRPr kumimoji="1" lang="ja-JP" altLang="en-US" sz="1200" dirty="0"/>
          </a:p>
        </p:txBody>
      </p:sp>
      <p:pic>
        <p:nvPicPr>
          <p:cNvPr id="70" name="図 69">
            <a:extLst>
              <a:ext uri="{FF2B5EF4-FFF2-40B4-BE49-F238E27FC236}">
                <a16:creationId xmlns:a16="http://schemas.microsoft.com/office/drawing/2014/main" id="{9DD89C60-753D-4E9A-B9BC-CC6A26F8CD7C}"/>
              </a:ext>
            </a:extLst>
          </p:cNvPr>
          <p:cNvPicPr>
            <a:picLocks noChangeAspect="1"/>
          </p:cNvPicPr>
          <p:nvPr/>
        </p:nvPicPr>
        <p:blipFill rotWithShape="1">
          <a:blip r:embed="rId5">
            <a:extLst>
              <a:ext uri="{28A0092B-C50C-407E-A947-70E740481C1C}">
                <a14:useLocalDpi xmlns:a14="http://schemas.microsoft.com/office/drawing/2010/main" val="0"/>
              </a:ext>
            </a:extLst>
          </a:blip>
          <a:srcRect/>
          <a:stretch/>
        </p:blipFill>
        <p:spPr>
          <a:xfrm>
            <a:off x="298734" y="1049611"/>
            <a:ext cx="1390026" cy="336318"/>
          </a:xfrm>
          <a:prstGeom prst="rect">
            <a:avLst/>
          </a:prstGeom>
        </p:spPr>
      </p:pic>
      <p:sp>
        <p:nvSpPr>
          <p:cNvPr id="71" name="テキスト ボックス 70">
            <a:extLst>
              <a:ext uri="{FF2B5EF4-FFF2-40B4-BE49-F238E27FC236}">
                <a16:creationId xmlns:a16="http://schemas.microsoft.com/office/drawing/2014/main" id="{0721AF4F-8CBB-4D2A-A82E-E5AA43630056}"/>
              </a:ext>
            </a:extLst>
          </p:cNvPr>
          <p:cNvSpPr txBox="1"/>
          <p:nvPr/>
        </p:nvSpPr>
        <p:spPr>
          <a:xfrm>
            <a:off x="1751291" y="845694"/>
            <a:ext cx="2262158" cy="1077218"/>
          </a:xfrm>
          <a:prstGeom prst="rect">
            <a:avLst/>
          </a:prstGeom>
          <a:noFill/>
        </p:spPr>
        <p:txBody>
          <a:bodyPr wrap="none" rtlCol="0">
            <a:spAutoFit/>
          </a:bodyPr>
          <a:lstStyle/>
          <a:p>
            <a:r>
              <a:rPr kumimoji="1" lang="ja-JP" altLang="en-US" b="1" dirty="0"/>
              <a:t>（予定）ドコモより</a:t>
            </a:r>
            <a:endParaRPr kumimoji="1" lang="en-US" altLang="ja-JP" b="1" dirty="0"/>
          </a:p>
          <a:p>
            <a:r>
              <a:rPr kumimoji="1" lang="ja-JP" altLang="en-US" sz="1400" dirty="0"/>
              <a:t>　</a:t>
            </a:r>
            <a:r>
              <a:rPr kumimoji="1" lang="en-US" altLang="ja-JP" sz="1400" dirty="0"/>
              <a:t>d</a:t>
            </a:r>
            <a:r>
              <a:rPr kumimoji="1" lang="ja-JP" altLang="en-US" sz="1400" dirty="0"/>
              <a:t>アカウント連携</a:t>
            </a:r>
            <a:endParaRPr kumimoji="1" lang="en-US" altLang="ja-JP" sz="1400" dirty="0"/>
          </a:p>
          <a:p>
            <a:r>
              <a:rPr kumimoji="1" lang="ja-JP" altLang="en-US" sz="1400" dirty="0"/>
              <a:t>　</a:t>
            </a:r>
            <a:r>
              <a:rPr kumimoji="1" lang="en-US" altLang="ja-JP" sz="1400" dirty="0"/>
              <a:t>8000</a:t>
            </a:r>
            <a:r>
              <a:rPr kumimoji="1" lang="ja-JP" altLang="en-US" sz="1400" dirty="0"/>
              <a:t>万人ユーザー</a:t>
            </a:r>
            <a:endParaRPr kumimoji="1" lang="en-US" altLang="ja-JP" sz="1400" dirty="0"/>
          </a:p>
          <a:p>
            <a:endParaRPr kumimoji="1" lang="ja-JP" altLang="en-US" dirty="0"/>
          </a:p>
        </p:txBody>
      </p:sp>
      <p:sp>
        <p:nvSpPr>
          <p:cNvPr id="2" name="右中かっこ 1">
            <a:extLst>
              <a:ext uri="{FF2B5EF4-FFF2-40B4-BE49-F238E27FC236}">
                <a16:creationId xmlns:a16="http://schemas.microsoft.com/office/drawing/2014/main" id="{D1B6C8CA-6B2A-41B8-9D12-54F01A9F640B}"/>
              </a:ext>
            </a:extLst>
          </p:cNvPr>
          <p:cNvSpPr/>
          <p:nvPr/>
        </p:nvSpPr>
        <p:spPr>
          <a:xfrm>
            <a:off x="9246381" y="1222866"/>
            <a:ext cx="126771" cy="1883714"/>
          </a:xfrm>
          <a:prstGeom prst="rightBrace">
            <a:avLst/>
          </a:prstGeom>
          <a:ln>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72" name="テキスト ボックス 71">
            <a:extLst>
              <a:ext uri="{FF2B5EF4-FFF2-40B4-BE49-F238E27FC236}">
                <a16:creationId xmlns:a16="http://schemas.microsoft.com/office/drawing/2014/main" id="{71B3A0FD-46EF-409A-8C1F-C5D353D66784}"/>
              </a:ext>
            </a:extLst>
          </p:cNvPr>
          <p:cNvSpPr txBox="1"/>
          <p:nvPr/>
        </p:nvSpPr>
        <p:spPr>
          <a:xfrm>
            <a:off x="9434343" y="1755162"/>
            <a:ext cx="2492990" cy="830997"/>
          </a:xfrm>
          <a:prstGeom prst="rect">
            <a:avLst/>
          </a:prstGeom>
          <a:noFill/>
        </p:spPr>
        <p:txBody>
          <a:bodyPr wrap="none" rtlCol="0">
            <a:spAutoFit/>
          </a:bodyPr>
          <a:lstStyle/>
          <a:p>
            <a:r>
              <a:rPr kumimoji="1" lang="en-US" altLang="ja-JP" sz="1200" dirty="0">
                <a:solidFill>
                  <a:srgbClr val="FF0000"/>
                </a:solidFill>
              </a:rPr>
              <a:t>12</a:t>
            </a:r>
            <a:r>
              <a:rPr kumimoji="1" lang="ja-JP" altLang="en-US" sz="1200" dirty="0">
                <a:solidFill>
                  <a:srgbClr val="FF0000"/>
                </a:solidFill>
              </a:rPr>
              <a:t>月末にもらった</a:t>
            </a:r>
            <a:r>
              <a:rPr kumimoji="1" lang="en-US" altLang="ja-JP" sz="1200" dirty="0">
                <a:solidFill>
                  <a:srgbClr val="FF0000"/>
                </a:solidFill>
              </a:rPr>
              <a:t>API</a:t>
            </a:r>
            <a:r>
              <a:rPr kumimoji="1" lang="ja-JP" altLang="en-US" sz="1200" dirty="0">
                <a:solidFill>
                  <a:srgbClr val="FF0000"/>
                </a:solidFill>
              </a:rPr>
              <a:t>を</a:t>
            </a:r>
            <a:endParaRPr kumimoji="1" lang="en-US" altLang="ja-JP" sz="1200" dirty="0">
              <a:solidFill>
                <a:srgbClr val="FF0000"/>
              </a:solidFill>
            </a:endParaRPr>
          </a:p>
          <a:p>
            <a:r>
              <a:rPr kumimoji="1" lang="ja-JP" altLang="en-US" sz="1200" dirty="0">
                <a:solidFill>
                  <a:srgbClr val="FF0000"/>
                </a:solidFill>
              </a:rPr>
              <a:t>豊能アプリに接続</a:t>
            </a:r>
            <a:endParaRPr kumimoji="1" lang="en-US" altLang="ja-JP" sz="1200" dirty="0">
              <a:solidFill>
                <a:srgbClr val="FF0000"/>
              </a:solidFill>
            </a:endParaRPr>
          </a:p>
          <a:p>
            <a:endParaRPr kumimoji="1" lang="en-US" altLang="ja-JP" sz="1200" dirty="0">
              <a:solidFill>
                <a:srgbClr val="FF0000"/>
              </a:solidFill>
            </a:endParaRPr>
          </a:p>
          <a:p>
            <a:r>
              <a:rPr kumimoji="1" lang="en-US" altLang="ja-JP" sz="1200" dirty="0">
                <a:solidFill>
                  <a:srgbClr val="FF0000"/>
                </a:solidFill>
              </a:rPr>
              <a:t>JP-Link</a:t>
            </a:r>
            <a:r>
              <a:rPr kumimoji="1" lang="ja-JP" altLang="en-US" sz="1200" dirty="0">
                <a:solidFill>
                  <a:srgbClr val="FF0000"/>
                </a:solidFill>
              </a:rPr>
              <a:t>は</a:t>
            </a:r>
            <a:r>
              <a:rPr kumimoji="1" lang="en-US" altLang="ja-JP" sz="1200" dirty="0">
                <a:solidFill>
                  <a:srgbClr val="FF0000"/>
                </a:solidFill>
              </a:rPr>
              <a:t>1</a:t>
            </a:r>
            <a:r>
              <a:rPr kumimoji="1" lang="ja-JP" altLang="en-US" sz="1200" dirty="0">
                <a:solidFill>
                  <a:srgbClr val="FF0000"/>
                </a:solidFill>
              </a:rPr>
              <a:t>月中旬から後半に接続</a:t>
            </a:r>
          </a:p>
        </p:txBody>
      </p:sp>
      <p:sp>
        <p:nvSpPr>
          <p:cNvPr id="73" name="四角形: 角を丸くする 72">
            <a:extLst>
              <a:ext uri="{FF2B5EF4-FFF2-40B4-BE49-F238E27FC236}">
                <a16:creationId xmlns:a16="http://schemas.microsoft.com/office/drawing/2014/main" id="{482C6613-D849-439B-9AB0-A690CCB100F4}"/>
              </a:ext>
            </a:extLst>
          </p:cNvPr>
          <p:cNvSpPr/>
          <p:nvPr/>
        </p:nvSpPr>
        <p:spPr>
          <a:xfrm>
            <a:off x="9434343" y="1567161"/>
            <a:ext cx="2598001" cy="1145335"/>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17214918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82FE8AF4-5445-424B-8DFA-BAFAC1089F93}"/>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4169155" y="586481"/>
            <a:ext cx="6867525" cy="5685038"/>
          </a:xfrm>
          <a:prstGeom prst="rect">
            <a:avLst/>
          </a:prstGeom>
        </p:spPr>
      </p:pic>
      <p:sp>
        <p:nvSpPr>
          <p:cNvPr id="3" name="テキスト ボックス 2">
            <a:extLst>
              <a:ext uri="{FF2B5EF4-FFF2-40B4-BE49-F238E27FC236}">
                <a16:creationId xmlns:a16="http://schemas.microsoft.com/office/drawing/2014/main" id="{A5D708E1-45A2-478D-ADA8-877066B8EC37}"/>
              </a:ext>
            </a:extLst>
          </p:cNvPr>
          <p:cNvSpPr txBox="1"/>
          <p:nvPr/>
        </p:nvSpPr>
        <p:spPr>
          <a:xfrm>
            <a:off x="1546809" y="61555"/>
            <a:ext cx="2031325" cy="369332"/>
          </a:xfrm>
          <a:prstGeom prst="rect">
            <a:avLst/>
          </a:prstGeom>
          <a:noFill/>
        </p:spPr>
        <p:txBody>
          <a:bodyPr wrap="none" rtlCol="0">
            <a:spAutoFit/>
          </a:bodyPr>
          <a:lstStyle/>
          <a:p>
            <a:r>
              <a:rPr kumimoji="1" lang="ja-JP" altLang="en-US" dirty="0">
                <a:solidFill>
                  <a:schemeClr val="bg1"/>
                </a:solidFill>
              </a:rPr>
              <a:t>基本機能と遷移図</a:t>
            </a:r>
          </a:p>
        </p:txBody>
      </p:sp>
      <p:cxnSp>
        <p:nvCxnSpPr>
          <p:cNvPr id="4" name="直線矢印コネクタ 3">
            <a:extLst>
              <a:ext uri="{FF2B5EF4-FFF2-40B4-BE49-F238E27FC236}">
                <a16:creationId xmlns:a16="http://schemas.microsoft.com/office/drawing/2014/main" id="{F740A1DA-AB17-49CB-961B-EED296535C93}"/>
              </a:ext>
            </a:extLst>
          </p:cNvPr>
          <p:cNvCxnSpPr/>
          <p:nvPr/>
        </p:nvCxnSpPr>
        <p:spPr>
          <a:xfrm>
            <a:off x="5388356" y="2371725"/>
            <a:ext cx="542925" cy="9525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5" name="正方形/長方形 4">
            <a:extLst>
              <a:ext uri="{FF2B5EF4-FFF2-40B4-BE49-F238E27FC236}">
                <a16:creationId xmlns:a16="http://schemas.microsoft.com/office/drawing/2014/main" id="{C60A6B83-BBFA-4A81-B86C-068424284F78}"/>
              </a:ext>
            </a:extLst>
          </p:cNvPr>
          <p:cNvSpPr/>
          <p:nvPr/>
        </p:nvSpPr>
        <p:spPr>
          <a:xfrm>
            <a:off x="3478313" y="1604682"/>
            <a:ext cx="1927412" cy="81578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100" dirty="0"/>
              <a:t>d</a:t>
            </a:r>
            <a:r>
              <a:rPr lang="ja-JP" altLang="en-US" sz="1100" dirty="0"/>
              <a:t>アカウント</a:t>
            </a:r>
            <a:endParaRPr lang="en-US" altLang="ja-JP" sz="1100" dirty="0"/>
          </a:p>
          <a:p>
            <a:pPr algn="ctr"/>
            <a:r>
              <a:rPr kumimoji="1" lang="ja-JP" altLang="en-US" sz="1100" dirty="0"/>
              <a:t>ログインも検討</a:t>
            </a:r>
            <a:endParaRPr kumimoji="1" lang="en-US" altLang="ja-JP" sz="1100" dirty="0"/>
          </a:p>
          <a:p>
            <a:pPr algn="ctr"/>
            <a:r>
              <a:rPr lang="ja-JP" altLang="en-US" sz="1100" dirty="0"/>
              <a:t>その他キャリア</a:t>
            </a:r>
            <a:r>
              <a:rPr lang="en-US" altLang="ja-JP" sz="1100" dirty="0"/>
              <a:t>ID</a:t>
            </a:r>
            <a:r>
              <a:rPr lang="ja-JP" altLang="en-US" sz="1100" dirty="0"/>
              <a:t>も検討</a:t>
            </a:r>
            <a:endParaRPr kumimoji="1" lang="ja-JP" altLang="en-US" sz="1100" dirty="0"/>
          </a:p>
        </p:txBody>
      </p:sp>
      <p:sp>
        <p:nvSpPr>
          <p:cNvPr id="6" name="正方形/長方形 5">
            <a:extLst>
              <a:ext uri="{FF2B5EF4-FFF2-40B4-BE49-F238E27FC236}">
                <a16:creationId xmlns:a16="http://schemas.microsoft.com/office/drawing/2014/main" id="{2918114B-01A5-41A0-9202-6545D1A35483}"/>
              </a:ext>
            </a:extLst>
          </p:cNvPr>
          <p:cNvSpPr/>
          <p:nvPr/>
        </p:nvSpPr>
        <p:spPr>
          <a:xfrm>
            <a:off x="3043526" y="5063170"/>
            <a:ext cx="2501152" cy="81578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100" dirty="0"/>
              <a:t>UI</a:t>
            </a:r>
            <a:r>
              <a:rPr lang="ja-JP" altLang="en-US" sz="1100" dirty="0"/>
              <a:t>は誰でも使いやすい工夫</a:t>
            </a:r>
            <a:endParaRPr lang="en-US" altLang="ja-JP" sz="1100" dirty="0"/>
          </a:p>
          <a:p>
            <a:pPr algn="ctr"/>
            <a:r>
              <a:rPr kumimoji="1" lang="ja-JP" altLang="en-US" sz="1100" dirty="0"/>
              <a:t>サービスカテゴリは</a:t>
            </a:r>
            <a:endParaRPr kumimoji="1" lang="en-US" altLang="ja-JP" sz="1100" dirty="0"/>
          </a:p>
          <a:p>
            <a:pPr algn="ctr"/>
            <a:r>
              <a:rPr lang="ja-JP" altLang="en-US" sz="1100" dirty="0"/>
              <a:t>豊能町とも相談</a:t>
            </a:r>
            <a:endParaRPr lang="en-US" altLang="ja-JP" sz="1100" dirty="0"/>
          </a:p>
          <a:p>
            <a:pPr algn="ctr"/>
            <a:r>
              <a:rPr kumimoji="1" lang="ja-JP" altLang="en-US" sz="1100" dirty="0"/>
              <a:t>（使えない機能はグレースケール）</a:t>
            </a:r>
          </a:p>
        </p:txBody>
      </p:sp>
      <p:cxnSp>
        <p:nvCxnSpPr>
          <p:cNvPr id="7" name="直線矢印コネクタ 6">
            <a:extLst>
              <a:ext uri="{FF2B5EF4-FFF2-40B4-BE49-F238E27FC236}">
                <a16:creationId xmlns:a16="http://schemas.microsoft.com/office/drawing/2014/main" id="{255607E1-2CA2-4721-B49F-7A3D3E59EE82}"/>
              </a:ext>
            </a:extLst>
          </p:cNvPr>
          <p:cNvCxnSpPr>
            <a:cxnSpLocks/>
            <a:stCxn id="6" idx="3"/>
          </p:cNvCxnSpPr>
          <p:nvPr/>
        </p:nvCxnSpPr>
        <p:spPr>
          <a:xfrm flipV="1">
            <a:off x="5544678" y="3917577"/>
            <a:ext cx="1618129" cy="155348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8" name="正方形/長方形 7">
            <a:extLst>
              <a:ext uri="{FF2B5EF4-FFF2-40B4-BE49-F238E27FC236}">
                <a16:creationId xmlns:a16="http://schemas.microsoft.com/office/drawing/2014/main" id="{EE0C6AF7-45C0-4AEF-9539-2A988B574407}"/>
              </a:ext>
            </a:extLst>
          </p:cNvPr>
          <p:cNvSpPr/>
          <p:nvPr/>
        </p:nvSpPr>
        <p:spPr>
          <a:xfrm>
            <a:off x="3158666" y="687687"/>
            <a:ext cx="2501152" cy="81578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100" dirty="0"/>
              <a:t>ユニバーサルリンクや</a:t>
            </a:r>
            <a:r>
              <a:rPr kumimoji="1" lang="en-US" altLang="ja-JP" sz="1100" dirty="0" err="1"/>
              <a:t>DeepLink</a:t>
            </a:r>
            <a:r>
              <a:rPr kumimoji="1" lang="ja-JP" altLang="en-US" sz="1100" dirty="0"/>
              <a:t>などで</a:t>
            </a:r>
            <a:r>
              <a:rPr lang="ja-JP" altLang="en-US" sz="1100" dirty="0"/>
              <a:t>他社</a:t>
            </a:r>
            <a:r>
              <a:rPr lang="en-US" altLang="ja-JP" sz="1100" dirty="0"/>
              <a:t>App</a:t>
            </a:r>
            <a:r>
              <a:rPr lang="ja-JP" altLang="en-US" sz="1100" dirty="0"/>
              <a:t>を</a:t>
            </a:r>
            <a:r>
              <a:rPr lang="en-US" altLang="ja-JP" sz="1100" dirty="0"/>
              <a:t>Call</a:t>
            </a:r>
            <a:endParaRPr kumimoji="1" lang="ja-JP" altLang="en-US" sz="1100" dirty="0"/>
          </a:p>
        </p:txBody>
      </p:sp>
      <p:cxnSp>
        <p:nvCxnSpPr>
          <p:cNvPr id="9" name="直線矢印コネクタ 8">
            <a:extLst>
              <a:ext uri="{FF2B5EF4-FFF2-40B4-BE49-F238E27FC236}">
                <a16:creationId xmlns:a16="http://schemas.microsoft.com/office/drawing/2014/main" id="{354F910C-3A5E-4EDE-91D3-3288A6522667}"/>
              </a:ext>
            </a:extLst>
          </p:cNvPr>
          <p:cNvCxnSpPr>
            <a:cxnSpLocks/>
          </p:cNvCxnSpPr>
          <p:nvPr/>
        </p:nvCxnSpPr>
        <p:spPr>
          <a:xfrm>
            <a:off x="5659818" y="1503476"/>
            <a:ext cx="756396" cy="69287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0" name="正方形/長方形 9">
            <a:extLst>
              <a:ext uri="{FF2B5EF4-FFF2-40B4-BE49-F238E27FC236}">
                <a16:creationId xmlns:a16="http://schemas.microsoft.com/office/drawing/2014/main" id="{FE4F1010-9104-4E67-A66C-17874ED1A5C1}"/>
              </a:ext>
            </a:extLst>
          </p:cNvPr>
          <p:cNvSpPr/>
          <p:nvPr/>
        </p:nvSpPr>
        <p:spPr>
          <a:xfrm>
            <a:off x="8609208" y="178704"/>
            <a:ext cx="2501152" cy="36933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100" dirty="0"/>
              <a:t>アプリ無いサービスは</a:t>
            </a:r>
            <a:r>
              <a:rPr kumimoji="1" lang="en-US" altLang="ja-JP" sz="1100" dirty="0"/>
              <a:t>WEB</a:t>
            </a:r>
            <a:r>
              <a:rPr kumimoji="1" lang="ja-JP" altLang="en-US" sz="1100" dirty="0"/>
              <a:t>へ</a:t>
            </a:r>
          </a:p>
        </p:txBody>
      </p:sp>
      <p:cxnSp>
        <p:nvCxnSpPr>
          <p:cNvPr id="11" name="直線矢印コネクタ 10">
            <a:extLst>
              <a:ext uri="{FF2B5EF4-FFF2-40B4-BE49-F238E27FC236}">
                <a16:creationId xmlns:a16="http://schemas.microsoft.com/office/drawing/2014/main" id="{3FC8AFFE-E1C8-4D49-915E-8AB8075CDF4E}"/>
              </a:ext>
            </a:extLst>
          </p:cNvPr>
          <p:cNvCxnSpPr>
            <a:cxnSpLocks/>
            <a:stCxn id="10" idx="1"/>
          </p:cNvCxnSpPr>
          <p:nvPr/>
        </p:nvCxnSpPr>
        <p:spPr>
          <a:xfrm flipH="1">
            <a:off x="7584149" y="363371"/>
            <a:ext cx="1025059" cy="77801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2" name="正方形/長方形 11">
            <a:extLst>
              <a:ext uri="{FF2B5EF4-FFF2-40B4-BE49-F238E27FC236}">
                <a16:creationId xmlns:a16="http://schemas.microsoft.com/office/drawing/2014/main" id="{CF57A7D5-DFD4-4DE6-A719-04C2B84C3C97}"/>
              </a:ext>
            </a:extLst>
          </p:cNvPr>
          <p:cNvSpPr/>
          <p:nvPr/>
        </p:nvSpPr>
        <p:spPr>
          <a:xfrm>
            <a:off x="9661157" y="3164096"/>
            <a:ext cx="2501152" cy="52980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100" dirty="0"/>
              <a:t>地域通貨や</a:t>
            </a:r>
            <a:r>
              <a:rPr kumimoji="1" lang="en-US" altLang="ja-JP" sz="1100" dirty="0"/>
              <a:t>d</a:t>
            </a:r>
            <a:r>
              <a:rPr kumimoji="1" lang="ja-JP" altLang="en-US" sz="1100" dirty="0"/>
              <a:t>払いなどと連携</a:t>
            </a:r>
            <a:endParaRPr kumimoji="1" lang="en-US" altLang="ja-JP" sz="1100" dirty="0"/>
          </a:p>
          <a:p>
            <a:pPr algn="ctr"/>
            <a:r>
              <a:rPr lang="en-US" altLang="ja-JP" sz="1100" dirty="0"/>
              <a:t>QR</a:t>
            </a:r>
            <a:r>
              <a:rPr lang="ja-JP" altLang="en-US" sz="1100" dirty="0"/>
              <a:t>で読込</a:t>
            </a:r>
            <a:endParaRPr kumimoji="1" lang="ja-JP" altLang="en-US" sz="1100" dirty="0"/>
          </a:p>
        </p:txBody>
      </p:sp>
      <p:cxnSp>
        <p:nvCxnSpPr>
          <p:cNvPr id="13" name="直線矢印コネクタ 12">
            <a:extLst>
              <a:ext uri="{FF2B5EF4-FFF2-40B4-BE49-F238E27FC236}">
                <a16:creationId xmlns:a16="http://schemas.microsoft.com/office/drawing/2014/main" id="{DF3E032C-81AA-49C2-AEE0-9A98DB488275}"/>
              </a:ext>
            </a:extLst>
          </p:cNvPr>
          <p:cNvCxnSpPr>
            <a:cxnSpLocks/>
            <a:stCxn id="12" idx="1"/>
          </p:cNvCxnSpPr>
          <p:nvPr/>
        </p:nvCxnSpPr>
        <p:spPr>
          <a:xfrm flipH="1">
            <a:off x="8095137" y="3429000"/>
            <a:ext cx="1566020" cy="1092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4" name="正方形/長方形 13">
            <a:extLst>
              <a:ext uri="{FF2B5EF4-FFF2-40B4-BE49-F238E27FC236}">
                <a16:creationId xmlns:a16="http://schemas.microsoft.com/office/drawing/2014/main" id="{CBECD052-822F-40CE-8F30-5E40AD12B37C}"/>
              </a:ext>
            </a:extLst>
          </p:cNvPr>
          <p:cNvSpPr/>
          <p:nvPr/>
        </p:nvSpPr>
        <p:spPr>
          <a:xfrm>
            <a:off x="9661157" y="5710898"/>
            <a:ext cx="2501152" cy="52980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100" dirty="0"/>
              <a:t>Personal-Link</a:t>
            </a:r>
            <a:r>
              <a:rPr kumimoji="1" lang="ja-JP" altLang="en-US" sz="1100" dirty="0"/>
              <a:t>は</a:t>
            </a:r>
            <a:r>
              <a:rPr kumimoji="1" lang="en-US" altLang="ja-JP" sz="1100" dirty="0"/>
              <a:t>Web</a:t>
            </a:r>
            <a:r>
              <a:rPr kumimoji="1" lang="ja-JP" altLang="en-US" sz="1100" dirty="0"/>
              <a:t>サービス</a:t>
            </a:r>
            <a:br>
              <a:rPr kumimoji="1" lang="en-US" altLang="ja-JP" sz="1100" dirty="0"/>
            </a:br>
            <a:r>
              <a:rPr kumimoji="1" lang="en-US" altLang="ja-JP" sz="1100" dirty="0"/>
              <a:t>JP-Link</a:t>
            </a:r>
            <a:r>
              <a:rPr kumimoji="1" lang="ja-JP" altLang="en-US" sz="1100" dirty="0"/>
              <a:t>でログインアカウント情報共有でログイン</a:t>
            </a:r>
          </a:p>
        </p:txBody>
      </p:sp>
      <p:cxnSp>
        <p:nvCxnSpPr>
          <p:cNvPr id="15" name="直線矢印コネクタ 14">
            <a:extLst>
              <a:ext uri="{FF2B5EF4-FFF2-40B4-BE49-F238E27FC236}">
                <a16:creationId xmlns:a16="http://schemas.microsoft.com/office/drawing/2014/main" id="{4AB2757A-1D79-424F-A763-BEB8B1D20519}"/>
              </a:ext>
            </a:extLst>
          </p:cNvPr>
          <p:cNvCxnSpPr>
            <a:cxnSpLocks/>
            <a:stCxn id="14" idx="1"/>
          </p:cNvCxnSpPr>
          <p:nvPr/>
        </p:nvCxnSpPr>
        <p:spPr>
          <a:xfrm flipH="1" flipV="1">
            <a:off x="8792425" y="5611398"/>
            <a:ext cx="868732" cy="36440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6" name="正方形/長方形 15">
            <a:extLst>
              <a:ext uri="{FF2B5EF4-FFF2-40B4-BE49-F238E27FC236}">
                <a16:creationId xmlns:a16="http://schemas.microsoft.com/office/drawing/2014/main" id="{2F560E2F-AF3F-43A0-90E2-293C786A1788}"/>
              </a:ext>
            </a:extLst>
          </p:cNvPr>
          <p:cNvSpPr/>
          <p:nvPr/>
        </p:nvSpPr>
        <p:spPr>
          <a:xfrm>
            <a:off x="7969631" y="6494629"/>
            <a:ext cx="2501152" cy="31132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100" dirty="0"/>
              <a:t>豊能町の</a:t>
            </a:r>
            <a:r>
              <a:rPr kumimoji="1" lang="en-US" altLang="ja-JP" sz="1100" dirty="0"/>
              <a:t>RSS</a:t>
            </a:r>
            <a:r>
              <a:rPr kumimoji="1" lang="ja-JP" altLang="en-US" sz="1100" dirty="0"/>
              <a:t>など情報配信</a:t>
            </a:r>
          </a:p>
        </p:txBody>
      </p:sp>
      <p:cxnSp>
        <p:nvCxnSpPr>
          <p:cNvPr id="17" name="直線矢印コネクタ 16">
            <a:extLst>
              <a:ext uri="{FF2B5EF4-FFF2-40B4-BE49-F238E27FC236}">
                <a16:creationId xmlns:a16="http://schemas.microsoft.com/office/drawing/2014/main" id="{A0324450-C659-4A77-A107-6A82D05A7FD4}"/>
              </a:ext>
            </a:extLst>
          </p:cNvPr>
          <p:cNvCxnSpPr>
            <a:cxnSpLocks/>
            <a:stCxn id="16" idx="1"/>
          </p:cNvCxnSpPr>
          <p:nvPr/>
        </p:nvCxnSpPr>
        <p:spPr>
          <a:xfrm flipH="1" flipV="1">
            <a:off x="7452483" y="5617415"/>
            <a:ext cx="517148" cy="103287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8" name="テキスト ボックス 17">
            <a:extLst>
              <a:ext uri="{FF2B5EF4-FFF2-40B4-BE49-F238E27FC236}">
                <a16:creationId xmlns:a16="http://schemas.microsoft.com/office/drawing/2014/main" id="{A39DE1AF-1BEA-4CC3-810B-C4A4B402B770}"/>
              </a:ext>
            </a:extLst>
          </p:cNvPr>
          <p:cNvSpPr txBox="1"/>
          <p:nvPr/>
        </p:nvSpPr>
        <p:spPr>
          <a:xfrm>
            <a:off x="54266" y="687687"/>
            <a:ext cx="2954655" cy="5262979"/>
          </a:xfrm>
          <a:prstGeom prst="rect">
            <a:avLst/>
          </a:prstGeom>
          <a:noFill/>
        </p:spPr>
        <p:txBody>
          <a:bodyPr wrap="none" rtlCol="0">
            <a:spAutoFit/>
          </a:bodyPr>
          <a:lstStyle/>
          <a:p>
            <a:r>
              <a:rPr kumimoji="1" lang="ja-JP" altLang="en-US" sz="1200" b="1" dirty="0"/>
              <a:t>基本</a:t>
            </a:r>
            <a:endParaRPr kumimoji="1" lang="en-US" altLang="ja-JP" sz="1200" b="1" dirty="0"/>
          </a:p>
          <a:p>
            <a:r>
              <a:rPr kumimoji="1" lang="ja-JP" altLang="en-US" sz="1200" dirty="0"/>
              <a:t>・ユーザーの利用ログデータ保存</a:t>
            </a:r>
            <a:br>
              <a:rPr kumimoji="1" lang="en-US" altLang="ja-JP" sz="1200" dirty="0"/>
            </a:br>
            <a:r>
              <a:rPr kumimoji="1" lang="ja-JP" altLang="en-US" sz="1200" dirty="0"/>
              <a:t>　　・クリック日時（履歴）</a:t>
            </a:r>
            <a:endParaRPr kumimoji="1" lang="en-US" altLang="ja-JP" sz="1200" dirty="0"/>
          </a:p>
          <a:p>
            <a:r>
              <a:rPr lang="ja-JP" altLang="en-US" sz="1200" dirty="0"/>
              <a:t>・</a:t>
            </a:r>
            <a:r>
              <a:rPr lang="en-US" altLang="ja-JP" sz="1200" dirty="0"/>
              <a:t>JP-Link</a:t>
            </a:r>
            <a:r>
              <a:rPr lang="ja-JP" altLang="en-US" sz="1200" dirty="0"/>
              <a:t>移植</a:t>
            </a:r>
            <a:br>
              <a:rPr lang="en-US" altLang="ja-JP" sz="1200" dirty="0"/>
            </a:br>
            <a:r>
              <a:rPr lang="ja-JP" altLang="en-US" sz="1200" dirty="0"/>
              <a:t>　・</a:t>
            </a:r>
            <a:r>
              <a:rPr lang="en-US" altLang="ja-JP" sz="1200" dirty="0"/>
              <a:t>Personal-Link</a:t>
            </a:r>
            <a:r>
              <a:rPr lang="ja-JP" altLang="en-US" sz="1200" dirty="0"/>
              <a:t>へ</a:t>
            </a:r>
            <a:endParaRPr lang="en-US" altLang="ja-JP" sz="1200" dirty="0"/>
          </a:p>
          <a:p>
            <a:r>
              <a:rPr lang="ja-JP" altLang="en-US" sz="1200" dirty="0"/>
              <a:t>　　　ログイン引き渡し</a:t>
            </a:r>
            <a:endParaRPr lang="en-US" altLang="ja-JP" sz="1200" dirty="0"/>
          </a:p>
          <a:p>
            <a:r>
              <a:rPr lang="ja-JP" altLang="en-US" sz="1200" dirty="0"/>
              <a:t>　　　</a:t>
            </a:r>
            <a:r>
              <a:rPr lang="en-US" altLang="ja-JP" sz="1200" dirty="0"/>
              <a:t>PL</a:t>
            </a:r>
            <a:r>
              <a:rPr lang="ja-JP" altLang="en-US" sz="1200" dirty="0"/>
              <a:t>から</a:t>
            </a:r>
            <a:r>
              <a:rPr lang="en-US" altLang="ja-JP" sz="1200" dirty="0"/>
              <a:t>App</a:t>
            </a:r>
            <a:r>
              <a:rPr lang="ja-JP" altLang="en-US" sz="1200" dirty="0"/>
              <a:t>のデータ提供</a:t>
            </a:r>
            <a:r>
              <a:rPr lang="en-US" altLang="ja-JP" sz="1200" dirty="0"/>
              <a:t>Switch</a:t>
            </a:r>
          </a:p>
          <a:p>
            <a:r>
              <a:rPr kumimoji="1" lang="ja-JP" altLang="en-US" sz="1200" dirty="0"/>
              <a:t>　・企業に利用履歴の共有</a:t>
            </a:r>
            <a:endParaRPr kumimoji="1" lang="en-US" altLang="ja-JP" sz="1200" dirty="0"/>
          </a:p>
          <a:p>
            <a:endParaRPr kumimoji="1" lang="en-US" altLang="ja-JP" sz="1200" dirty="0"/>
          </a:p>
          <a:p>
            <a:r>
              <a:rPr kumimoji="1" lang="ja-JP" altLang="en-US" sz="1200" dirty="0"/>
              <a:t>・カテゴリ毎アプリ配置</a:t>
            </a:r>
            <a:endParaRPr kumimoji="1" lang="en-US" altLang="ja-JP" sz="1200" dirty="0"/>
          </a:p>
          <a:p>
            <a:r>
              <a:rPr lang="ja-JP" altLang="en-US" sz="1200" dirty="0"/>
              <a:t>　</a:t>
            </a:r>
            <a:r>
              <a:rPr lang="en-US" altLang="ja-JP" sz="1200" dirty="0" err="1"/>
              <a:t>DeepLink</a:t>
            </a:r>
            <a:r>
              <a:rPr lang="ja-JP" altLang="en-US" sz="1200" dirty="0"/>
              <a:t>で</a:t>
            </a:r>
            <a:r>
              <a:rPr lang="en-US" altLang="ja-JP" sz="1200" dirty="0" err="1"/>
              <a:t>AppCall</a:t>
            </a:r>
            <a:r>
              <a:rPr lang="ja-JP" altLang="en-US" sz="1200" dirty="0"/>
              <a:t>か</a:t>
            </a:r>
            <a:r>
              <a:rPr lang="en-US" altLang="ja-JP" sz="1200" dirty="0"/>
              <a:t>Web</a:t>
            </a:r>
            <a:r>
              <a:rPr lang="ja-JP" altLang="en-US" sz="1200" dirty="0"/>
              <a:t>へ</a:t>
            </a:r>
            <a:endParaRPr lang="en-US" altLang="ja-JP" sz="1200" dirty="0"/>
          </a:p>
          <a:p>
            <a:r>
              <a:rPr kumimoji="1" lang="ja-JP" altLang="en-US" sz="1200" dirty="0"/>
              <a:t>・アプリ表示</a:t>
            </a:r>
            <a:endParaRPr kumimoji="1" lang="en-US" altLang="ja-JP" sz="1200" dirty="0"/>
          </a:p>
          <a:p>
            <a:r>
              <a:rPr lang="ja-JP" altLang="en-US" sz="1200" dirty="0"/>
              <a:t>　各企業からのリクエスト加味</a:t>
            </a:r>
            <a:br>
              <a:rPr lang="en-US" altLang="ja-JP" sz="1200" dirty="0"/>
            </a:br>
            <a:r>
              <a:rPr lang="ja-JP" altLang="en-US" sz="1200" dirty="0"/>
              <a:t>　（商標が分かるなど）</a:t>
            </a:r>
            <a:endParaRPr lang="en-US" altLang="ja-JP" sz="1200" dirty="0"/>
          </a:p>
          <a:p>
            <a:r>
              <a:rPr kumimoji="1" lang="ja-JP" altLang="en-US" sz="1200" dirty="0"/>
              <a:t>・自治体から</a:t>
            </a:r>
            <a:r>
              <a:rPr kumimoji="1" lang="en-US" altLang="ja-JP" sz="1200" dirty="0"/>
              <a:t>Push</a:t>
            </a:r>
            <a:r>
              <a:rPr kumimoji="1" lang="ja-JP" altLang="en-US" sz="1200" dirty="0"/>
              <a:t>通知</a:t>
            </a:r>
            <a:endParaRPr kumimoji="1" lang="en-US" altLang="ja-JP" sz="1200" dirty="0"/>
          </a:p>
          <a:p>
            <a:r>
              <a:rPr lang="ja-JP" altLang="en-US" sz="1200" dirty="0"/>
              <a:t>　　</a:t>
            </a:r>
            <a:r>
              <a:rPr lang="en-US" altLang="ja-JP" sz="1200" dirty="0"/>
              <a:t>Home</a:t>
            </a:r>
            <a:r>
              <a:rPr lang="ja-JP" altLang="en-US" sz="1200" dirty="0"/>
              <a:t>で表示し、</a:t>
            </a:r>
            <a:r>
              <a:rPr lang="en-US" altLang="ja-JP" sz="1200" dirty="0"/>
              <a:t>Event</a:t>
            </a:r>
            <a:r>
              <a:rPr lang="ja-JP" altLang="en-US" sz="1200" dirty="0"/>
              <a:t>で確認</a:t>
            </a:r>
            <a:endParaRPr lang="en-US" altLang="ja-JP" sz="1200" dirty="0"/>
          </a:p>
          <a:p>
            <a:r>
              <a:rPr kumimoji="1" lang="ja-JP" altLang="en-US" sz="1200" dirty="0"/>
              <a:t>　　（イベント、健康診断、納税など）</a:t>
            </a:r>
            <a:endParaRPr kumimoji="1" lang="en-US" altLang="ja-JP" sz="1200" dirty="0"/>
          </a:p>
          <a:p>
            <a:endParaRPr lang="en-US" altLang="ja-JP" sz="1200" dirty="0"/>
          </a:p>
          <a:p>
            <a:r>
              <a:rPr kumimoji="1" lang="ja-JP" altLang="en-US" sz="1200" dirty="0"/>
              <a:t>・スケジュール</a:t>
            </a:r>
            <a:br>
              <a:rPr kumimoji="1" lang="en-US" altLang="ja-JP" sz="1200" dirty="0"/>
            </a:br>
            <a:r>
              <a:rPr kumimoji="1" lang="ja-JP" altLang="en-US" sz="1200" dirty="0"/>
              <a:t>　　個人のスケジュール管理？</a:t>
            </a:r>
            <a:br>
              <a:rPr kumimoji="1" lang="en-US" altLang="ja-JP" sz="1200" dirty="0"/>
            </a:br>
            <a:r>
              <a:rPr kumimoji="1" lang="ja-JP" altLang="en-US" sz="1200" dirty="0"/>
              <a:t>　　自治体イベントのスケジュール</a:t>
            </a:r>
            <a:endParaRPr kumimoji="1" lang="en-US" altLang="ja-JP" sz="1200" dirty="0"/>
          </a:p>
          <a:p>
            <a:r>
              <a:rPr lang="ja-JP" altLang="en-US" sz="1200" dirty="0"/>
              <a:t>　　（何か予約もさせるかは今後）</a:t>
            </a:r>
            <a:endParaRPr lang="en-US" altLang="ja-JP" sz="1200" dirty="0"/>
          </a:p>
          <a:p>
            <a:endParaRPr kumimoji="1" lang="en-US" altLang="ja-JP" sz="1200" dirty="0"/>
          </a:p>
          <a:p>
            <a:endParaRPr lang="en-US" altLang="ja-JP" sz="1200" dirty="0"/>
          </a:p>
          <a:p>
            <a:endParaRPr kumimoji="1" lang="en-US" altLang="ja-JP" sz="1200" dirty="0"/>
          </a:p>
          <a:p>
            <a:endParaRPr kumimoji="1" lang="en-US" altLang="ja-JP" sz="1200" dirty="0"/>
          </a:p>
          <a:p>
            <a:r>
              <a:rPr lang="ja-JP" altLang="en-US" sz="1200" dirty="0"/>
              <a:t>（・</a:t>
            </a:r>
            <a:r>
              <a:rPr lang="en-US" altLang="ja-JP" sz="1200" dirty="0"/>
              <a:t>Click</a:t>
            </a:r>
            <a:r>
              <a:rPr lang="ja-JP" altLang="en-US" sz="1200" dirty="0"/>
              <a:t>普及）</a:t>
            </a:r>
            <a:endParaRPr lang="en-US" altLang="ja-JP" sz="1200" dirty="0"/>
          </a:p>
          <a:p>
            <a:r>
              <a:rPr kumimoji="1" lang="ja-JP" altLang="en-US" sz="1200" dirty="0"/>
              <a:t>　　地元企業のアプリ・サービスも連携</a:t>
            </a:r>
          </a:p>
        </p:txBody>
      </p:sp>
      <p:sp>
        <p:nvSpPr>
          <p:cNvPr id="19" name="正方形/長方形 18">
            <a:extLst>
              <a:ext uri="{FF2B5EF4-FFF2-40B4-BE49-F238E27FC236}">
                <a16:creationId xmlns:a16="http://schemas.microsoft.com/office/drawing/2014/main" id="{3B922988-F11D-4B7C-AB7E-8D1FD11E6816}"/>
              </a:ext>
            </a:extLst>
          </p:cNvPr>
          <p:cNvSpPr/>
          <p:nvPr/>
        </p:nvSpPr>
        <p:spPr>
          <a:xfrm>
            <a:off x="3043526" y="4262715"/>
            <a:ext cx="2501152" cy="42168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100" dirty="0"/>
              <a:t>個別</a:t>
            </a:r>
            <a:r>
              <a:rPr kumimoji="1" lang="en-US" altLang="ja-JP" sz="1100" dirty="0"/>
              <a:t>Push</a:t>
            </a:r>
            <a:r>
              <a:rPr kumimoji="1" lang="ja-JP" altLang="en-US" sz="1100" dirty="0"/>
              <a:t>通知</a:t>
            </a:r>
          </a:p>
        </p:txBody>
      </p:sp>
      <p:cxnSp>
        <p:nvCxnSpPr>
          <p:cNvPr id="20" name="直線矢印コネクタ 19">
            <a:extLst>
              <a:ext uri="{FF2B5EF4-FFF2-40B4-BE49-F238E27FC236}">
                <a16:creationId xmlns:a16="http://schemas.microsoft.com/office/drawing/2014/main" id="{3E1CC63F-71F9-4AC9-97E6-0A5009AF883C}"/>
              </a:ext>
            </a:extLst>
          </p:cNvPr>
          <p:cNvCxnSpPr>
            <a:cxnSpLocks/>
          </p:cNvCxnSpPr>
          <p:nvPr/>
        </p:nvCxnSpPr>
        <p:spPr>
          <a:xfrm flipV="1">
            <a:off x="5544678" y="3509683"/>
            <a:ext cx="1618129" cy="92469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1" name="テキスト ボックス 20">
            <a:extLst>
              <a:ext uri="{FF2B5EF4-FFF2-40B4-BE49-F238E27FC236}">
                <a16:creationId xmlns:a16="http://schemas.microsoft.com/office/drawing/2014/main" id="{C613241E-B6DE-4E09-B992-4A1E9022484D}"/>
              </a:ext>
            </a:extLst>
          </p:cNvPr>
          <p:cNvSpPr txBox="1"/>
          <p:nvPr/>
        </p:nvSpPr>
        <p:spPr>
          <a:xfrm>
            <a:off x="350645" y="6489846"/>
            <a:ext cx="1380506" cy="276999"/>
          </a:xfrm>
          <a:prstGeom prst="rect">
            <a:avLst/>
          </a:prstGeom>
          <a:noFill/>
        </p:spPr>
        <p:txBody>
          <a:bodyPr wrap="none" rtlCol="0">
            <a:spAutoFit/>
          </a:bodyPr>
          <a:lstStyle/>
          <a:p>
            <a:r>
              <a:rPr kumimoji="1" lang="en-US" altLang="ja-JP" sz="1200" dirty="0"/>
              <a:t>Confidential</a:t>
            </a:r>
            <a:r>
              <a:rPr kumimoji="1" lang="ja-JP" altLang="en-US" sz="1200" dirty="0"/>
              <a:t> </a:t>
            </a:r>
            <a:r>
              <a:rPr kumimoji="1" lang="en-US" altLang="ja-JP" sz="1200" dirty="0"/>
              <a:t>OZ1</a:t>
            </a:r>
            <a:endParaRPr kumimoji="1" lang="ja-JP" altLang="en-US" sz="1200" dirty="0"/>
          </a:p>
        </p:txBody>
      </p:sp>
      <p:cxnSp>
        <p:nvCxnSpPr>
          <p:cNvPr id="22" name="コネクタ: カギ線 21">
            <a:extLst>
              <a:ext uri="{FF2B5EF4-FFF2-40B4-BE49-F238E27FC236}">
                <a16:creationId xmlns:a16="http://schemas.microsoft.com/office/drawing/2014/main" id="{D4000BA1-5F40-4C7D-B6C9-8FE44419752A}"/>
              </a:ext>
            </a:extLst>
          </p:cNvPr>
          <p:cNvCxnSpPr>
            <a:cxnSpLocks/>
            <a:stCxn id="19" idx="1"/>
          </p:cNvCxnSpPr>
          <p:nvPr/>
        </p:nvCxnSpPr>
        <p:spPr>
          <a:xfrm rot="10800000" flipH="1" flipV="1">
            <a:off x="3043525" y="4473557"/>
            <a:ext cx="4845111" cy="2176734"/>
          </a:xfrm>
          <a:prstGeom prst="bentConnector3">
            <a:avLst>
              <a:gd name="adj1" fmla="val -2799"/>
            </a:avLst>
          </a:prstGeom>
          <a:ln>
            <a:tailEnd type="triangle"/>
          </a:ln>
        </p:spPr>
        <p:style>
          <a:lnRef idx="1">
            <a:schemeClr val="accent1"/>
          </a:lnRef>
          <a:fillRef idx="0">
            <a:schemeClr val="accent1"/>
          </a:fillRef>
          <a:effectRef idx="0">
            <a:schemeClr val="accent1"/>
          </a:effectRef>
          <a:fontRef idx="minor">
            <a:schemeClr val="tx1"/>
          </a:fontRef>
        </p:style>
      </p:cxnSp>
      <p:sp>
        <p:nvSpPr>
          <p:cNvPr id="23" name="四角形: 角を丸くする 22">
            <a:extLst>
              <a:ext uri="{FF2B5EF4-FFF2-40B4-BE49-F238E27FC236}">
                <a16:creationId xmlns:a16="http://schemas.microsoft.com/office/drawing/2014/main" id="{2BDEF3A9-C8A4-42A7-BF1D-9E6B9C2F7D41}"/>
              </a:ext>
            </a:extLst>
          </p:cNvPr>
          <p:cNvSpPr/>
          <p:nvPr/>
        </p:nvSpPr>
        <p:spPr>
          <a:xfrm>
            <a:off x="7795648" y="2316997"/>
            <a:ext cx="1864366" cy="691396"/>
          </a:xfrm>
          <a:prstGeom prst="roundRect">
            <a:avLst/>
          </a:prstGeom>
          <a:solidFill>
            <a:schemeClr val="bg1"/>
          </a:solidFill>
          <a:ln>
            <a:solidFill>
              <a:srgbClr val="FF0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kumimoji="1" lang="ja-JP" altLang="en-US" dirty="0">
                <a:solidFill>
                  <a:srgbClr val="FF0000"/>
                </a:solidFill>
              </a:rPr>
              <a:t>アンケート</a:t>
            </a:r>
            <a:endParaRPr kumimoji="1" lang="en-US" altLang="ja-JP" dirty="0">
              <a:solidFill>
                <a:srgbClr val="FF0000"/>
              </a:solidFill>
            </a:endParaRPr>
          </a:p>
          <a:p>
            <a:pPr algn="ctr"/>
            <a:r>
              <a:rPr kumimoji="1" lang="ja-JP" altLang="en-US" dirty="0">
                <a:solidFill>
                  <a:srgbClr val="FF0000"/>
                </a:solidFill>
              </a:rPr>
              <a:t>ここに入れる</a:t>
            </a:r>
          </a:p>
        </p:txBody>
      </p:sp>
      <p:cxnSp>
        <p:nvCxnSpPr>
          <p:cNvPr id="25" name="直線矢印コネクタ 24">
            <a:extLst>
              <a:ext uri="{FF2B5EF4-FFF2-40B4-BE49-F238E27FC236}">
                <a16:creationId xmlns:a16="http://schemas.microsoft.com/office/drawing/2014/main" id="{B484A889-19D5-45AB-87D0-1DFDAFC0D2C1}"/>
              </a:ext>
            </a:extLst>
          </p:cNvPr>
          <p:cNvCxnSpPr>
            <a:cxnSpLocks/>
            <a:stCxn id="23" idx="1"/>
          </p:cNvCxnSpPr>
          <p:nvPr/>
        </p:nvCxnSpPr>
        <p:spPr>
          <a:xfrm flipH="1">
            <a:off x="7452484" y="2662695"/>
            <a:ext cx="343164" cy="846988"/>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7948355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表 1">
            <a:extLst>
              <a:ext uri="{FF2B5EF4-FFF2-40B4-BE49-F238E27FC236}">
                <a16:creationId xmlns:a16="http://schemas.microsoft.com/office/drawing/2014/main" id="{0D6F0CB4-2446-4A9C-9954-E7CBA30FA4FD}"/>
              </a:ext>
            </a:extLst>
          </p:cNvPr>
          <p:cNvGraphicFramePr>
            <a:graphicFrameLocks noGrp="1"/>
          </p:cNvGraphicFramePr>
          <p:nvPr>
            <p:extLst>
              <p:ext uri="{D42A27DB-BD31-4B8C-83A1-F6EECF244321}">
                <p14:modId xmlns:p14="http://schemas.microsoft.com/office/powerpoint/2010/main" val="3411537260"/>
              </p:ext>
            </p:extLst>
          </p:nvPr>
        </p:nvGraphicFramePr>
        <p:xfrm>
          <a:off x="288010" y="775673"/>
          <a:ext cx="10515600" cy="4751820"/>
        </p:xfrm>
        <a:graphic>
          <a:graphicData uri="http://schemas.openxmlformats.org/drawingml/2006/table">
            <a:tbl>
              <a:tblPr/>
              <a:tblGrid>
                <a:gridCol w="394815">
                  <a:extLst>
                    <a:ext uri="{9D8B030D-6E8A-4147-A177-3AD203B41FA5}">
                      <a16:colId xmlns:a16="http://schemas.microsoft.com/office/drawing/2014/main" val="1444832328"/>
                    </a:ext>
                  </a:extLst>
                </a:gridCol>
                <a:gridCol w="1177133">
                  <a:extLst>
                    <a:ext uri="{9D8B030D-6E8A-4147-A177-3AD203B41FA5}">
                      <a16:colId xmlns:a16="http://schemas.microsoft.com/office/drawing/2014/main" val="3566817823"/>
                    </a:ext>
                  </a:extLst>
                </a:gridCol>
                <a:gridCol w="1177133">
                  <a:extLst>
                    <a:ext uri="{9D8B030D-6E8A-4147-A177-3AD203B41FA5}">
                      <a16:colId xmlns:a16="http://schemas.microsoft.com/office/drawing/2014/main" val="1256289032"/>
                    </a:ext>
                  </a:extLst>
                </a:gridCol>
                <a:gridCol w="5183772">
                  <a:extLst>
                    <a:ext uri="{9D8B030D-6E8A-4147-A177-3AD203B41FA5}">
                      <a16:colId xmlns:a16="http://schemas.microsoft.com/office/drawing/2014/main" val="394114851"/>
                    </a:ext>
                  </a:extLst>
                </a:gridCol>
                <a:gridCol w="2582747">
                  <a:extLst>
                    <a:ext uri="{9D8B030D-6E8A-4147-A177-3AD203B41FA5}">
                      <a16:colId xmlns:a16="http://schemas.microsoft.com/office/drawing/2014/main" val="1248954586"/>
                    </a:ext>
                  </a:extLst>
                </a:gridCol>
              </a:tblGrid>
              <a:tr h="137112">
                <a:tc>
                  <a:txBody>
                    <a:bodyPr/>
                    <a:lstStyle/>
                    <a:p>
                      <a:pPr algn="l" fontAlgn="ctr"/>
                      <a:r>
                        <a:rPr lang="en-US" sz="1000" b="0" i="0" u="none" strike="noStrike">
                          <a:solidFill>
                            <a:srgbClr val="000000"/>
                          </a:solidFill>
                          <a:effectLst/>
                          <a:latin typeface="游ゴシック" panose="020B0400000000000000" pitchFamily="50" charset="-128"/>
                          <a:ea typeface="游ゴシック" panose="020B0400000000000000" pitchFamily="50" charset="-128"/>
                        </a:rPr>
                        <a:t>No</a:t>
                      </a:r>
                    </a:p>
                  </a:txBody>
                  <a:tcPr marL="5484" marR="5484" marT="54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企業</a:t>
                      </a:r>
                    </a:p>
                  </a:txBody>
                  <a:tcPr marL="5484" marR="5484" marT="54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カテゴリ</a:t>
                      </a:r>
                    </a:p>
                  </a:txBody>
                  <a:tcPr marL="5484" marR="5484" marT="54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質問内容</a:t>
                      </a:r>
                    </a:p>
                  </a:txBody>
                  <a:tcPr marL="5484" marR="5484" marT="54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選択</a:t>
                      </a:r>
                    </a:p>
                  </a:txBody>
                  <a:tcPr marL="5484" marR="5484" marT="54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1260816"/>
                  </a:ext>
                </a:extLst>
              </a:tr>
              <a:tr h="1645348">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　</a:t>
                      </a:r>
                    </a:p>
                  </a:txBody>
                  <a:tcPr marL="5484" marR="5484" marT="54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000" b="0" i="0" u="none" strike="noStrike">
                          <a:solidFill>
                            <a:srgbClr val="000000"/>
                          </a:solidFill>
                          <a:effectLst/>
                          <a:latin typeface="游ゴシック" panose="020B0400000000000000" pitchFamily="50" charset="-128"/>
                          <a:ea typeface="游ゴシック" panose="020B0400000000000000" pitchFamily="50" charset="-128"/>
                        </a:rPr>
                        <a:t>CSPFC</a:t>
                      </a:r>
                    </a:p>
                  </a:txBody>
                  <a:tcPr marL="5484" marR="5484" marT="54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全体</a:t>
                      </a:r>
                    </a:p>
                  </a:txBody>
                  <a:tcPr marL="5484" marR="5484" marT="54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000" b="0" i="0" u="none" strike="noStrike" dirty="0">
                          <a:solidFill>
                            <a:srgbClr val="000000"/>
                          </a:solidFill>
                          <a:effectLst/>
                          <a:latin typeface="游ゴシック" panose="020B0400000000000000" pitchFamily="50" charset="-128"/>
                          <a:ea typeface="游ゴシック" panose="020B0400000000000000" pitchFamily="50" charset="-128"/>
                        </a:rPr>
                        <a:t>スマートシティで一番注力して欲しい支援サービスは？</a:t>
                      </a:r>
                    </a:p>
                  </a:txBody>
                  <a:tcPr marL="5484" marR="5484" marT="54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１．見守り</a:t>
                      </a:r>
                      <a:b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b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２．ヘルスケア</a:t>
                      </a:r>
                      <a:r>
                        <a:rPr lang="en-US" altLang="ja-JP" sz="1000" b="0" i="0" u="none" strike="noStrike">
                          <a:solidFill>
                            <a:srgbClr val="000000"/>
                          </a:solidFill>
                          <a:effectLst/>
                          <a:latin typeface="游ゴシック" panose="020B0400000000000000" pitchFamily="50" charset="-128"/>
                          <a:ea typeface="游ゴシック" panose="020B0400000000000000" pitchFamily="50" charset="-128"/>
                        </a:rPr>
                        <a:t>/</a:t>
                      </a: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医療</a:t>
                      </a:r>
                      <a:b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b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３．子育て</a:t>
                      </a:r>
                      <a:b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b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４．買物</a:t>
                      </a:r>
                      <a:b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b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５．デジタル教育</a:t>
                      </a:r>
                      <a:b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b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６．観光</a:t>
                      </a:r>
                      <a:b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b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７．キャッシュレス</a:t>
                      </a:r>
                      <a:b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b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８．交通・移動</a:t>
                      </a:r>
                      <a:b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b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９．環境整備</a:t>
                      </a:r>
                      <a:b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b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１０．行政手続き</a:t>
                      </a:r>
                      <a:b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b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１１．防災</a:t>
                      </a:r>
                      <a:b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b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１２．地域交流</a:t>
                      </a:r>
                    </a:p>
                  </a:txBody>
                  <a:tcPr marL="5484" marR="5484" marT="54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22113512"/>
                  </a:ext>
                </a:extLst>
              </a:tr>
              <a:tr h="1645348">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　</a:t>
                      </a:r>
                    </a:p>
                  </a:txBody>
                  <a:tcPr marL="5484" marR="5484" marT="54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000" b="0" i="0" u="none" strike="noStrike">
                          <a:solidFill>
                            <a:srgbClr val="000000"/>
                          </a:solidFill>
                          <a:effectLst/>
                          <a:latin typeface="游ゴシック" panose="020B0400000000000000" pitchFamily="50" charset="-128"/>
                          <a:ea typeface="游ゴシック" panose="020B0400000000000000" pitchFamily="50" charset="-128"/>
                        </a:rPr>
                        <a:t>CSPFC</a:t>
                      </a:r>
                    </a:p>
                  </a:txBody>
                  <a:tcPr marL="5484" marR="5484" marT="54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全体</a:t>
                      </a:r>
                    </a:p>
                  </a:txBody>
                  <a:tcPr marL="5484" marR="5484" marT="54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スマートシティで次に注力して欲しい支援サービスは？</a:t>
                      </a:r>
                    </a:p>
                  </a:txBody>
                  <a:tcPr marL="5484" marR="5484" marT="54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１．見守り</a:t>
                      </a:r>
                      <a:b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b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２．ヘルスケア</a:t>
                      </a:r>
                      <a:r>
                        <a:rPr lang="en-US" altLang="ja-JP" sz="1000" b="0" i="0" u="none" strike="noStrike">
                          <a:solidFill>
                            <a:srgbClr val="000000"/>
                          </a:solidFill>
                          <a:effectLst/>
                          <a:latin typeface="游ゴシック" panose="020B0400000000000000" pitchFamily="50" charset="-128"/>
                          <a:ea typeface="游ゴシック" panose="020B0400000000000000" pitchFamily="50" charset="-128"/>
                        </a:rPr>
                        <a:t>/</a:t>
                      </a: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医療</a:t>
                      </a:r>
                      <a:b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b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３．子育て</a:t>
                      </a:r>
                      <a:b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b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４．買物</a:t>
                      </a:r>
                      <a:b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b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５．デジタル教育</a:t>
                      </a:r>
                      <a:b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b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６．観光</a:t>
                      </a:r>
                      <a:b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b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７．キャッシュレス</a:t>
                      </a:r>
                      <a:b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b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８．交通・移動</a:t>
                      </a:r>
                      <a:b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b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９．環境整備</a:t>
                      </a:r>
                      <a:b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b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１０．行政手続き</a:t>
                      </a:r>
                      <a:b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b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１１．防災</a:t>
                      </a:r>
                      <a:b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b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１２．地域交流</a:t>
                      </a:r>
                    </a:p>
                  </a:txBody>
                  <a:tcPr marL="5484" marR="5484" marT="54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57816293"/>
                  </a:ext>
                </a:extLst>
              </a:tr>
              <a:tr h="411337">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　</a:t>
                      </a:r>
                    </a:p>
                  </a:txBody>
                  <a:tcPr marL="5484" marR="5484" marT="54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000" b="0" i="0" u="none" strike="noStrike">
                          <a:solidFill>
                            <a:srgbClr val="000000"/>
                          </a:solidFill>
                          <a:effectLst/>
                          <a:latin typeface="游ゴシック" panose="020B0400000000000000" pitchFamily="50" charset="-128"/>
                          <a:ea typeface="游ゴシック" panose="020B0400000000000000" pitchFamily="50" charset="-128"/>
                        </a:rPr>
                        <a:t>CSPFC</a:t>
                      </a:r>
                    </a:p>
                  </a:txBody>
                  <a:tcPr marL="5484" marR="5484" marT="54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全体</a:t>
                      </a:r>
                    </a:p>
                  </a:txBody>
                  <a:tcPr marL="5484" marR="5484" marT="54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サービスを受ける上で使いたい装置はなんですか？</a:t>
                      </a:r>
                    </a:p>
                  </a:txBody>
                  <a:tcPr marL="5484" marR="5484" marT="54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１．電話</a:t>
                      </a:r>
                      <a:b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b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２．スマートフォン</a:t>
                      </a:r>
                      <a:b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b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３．</a:t>
                      </a:r>
                      <a:r>
                        <a:rPr lang="en-US" altLang="ja-JP" sz="1000" b="0" i="0" u="none" strike="noStrike">
                          <a:solidFill>
                            <a:srgbClr val="000000"/>
                          </a:solidFill>
                          <a:effectLst/>
                          <a:latin typeface="游ゴシック" panose="020B0400000000000000" pitchFamily="50" charset="-128"/>
                          <a:ea typeface="游ゴシック" panose="020B0400000000000000" pitchFamily="50" charset="-128"/>
                        </a:rPr>
                        <a:t>TV</a:t>
                      </a:r>
                    </a:p>
                  </a:txBody>
                  <a:tcPr marL="5484" marR="5484" marT="54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36473887"/>
                  </a:ext>
                </a:extLst>
              </a:tr>
              <a:tr h="411337">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　</a:t>
                      </a:r>
                    </a:p>
                  </a:txBody>
                  <a:tcPr marL="5484" marR="5484" marT="54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000" b="0" i="0" u="none" strike="noStrike">
                          <a:solidFill>
                            <a:srgbClr val="000000"/>
                          </a:solidFill>
                          <a:effectLst/>
                          <a:latin typeface="游ゴシック" panose="020B0400000000000000" pitchFamily="50" charset="-128"/>
                          <a:ea typeface="游ゴシック" panose="020B0400000000000000" pitchFamily="50" charset="-128"/>
                        </a:rPr>
                        <a:t>CSPFC</a:t>
                      </a:r>
                    </a:p>
                  </a:txBody>
                  <a:tcPr marL="5484" marR="5484" marT="54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全体</a:t>
                      </a:r>
                    </a:p>
                  </a:txBody>
                  <a:tcPr marL="5484" marR="5484" marT="54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スマートシティサービスへの参加</a:t>
                      </a:r>
                    </a:p>
                  </a:txBody>
                  <a:tcPr marL="5484" marR="5484" marT="54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000" b="0" i="0" u="none" strike="noStrike" dirty="0">
                          <a:solidFill>
                            <a:srgbClr val="000000"/>
                          </a:solidFill>
                          <a:effectLst/>
                          <a:latin typeface="游ゴシック" panose="020B0400000000000000" pitchFamily="50" charset="-128"/>
                          <a:ea typeface="游ゴシック" panose="020B0400000000000000" pitchFamily="50" charset="-128"/>
                        </a:rPr>
                        <a:t>１．イベントがあれば参加したい</a:t>
                      </a:r>
                      <a:br>
                        <a:rPr lang="ja-JP" altLang="en-US" sz="1000" b="0" i="0" u="none" strike="noStrike" dirty="0">
                          <a:solidFill>
                            <a:srgbClr val="000000"/>
                          </a:solidFill>
                          <a:effectLst/>
                          <a:latin typeface="游ゴシック" panose="020B0400000000000000" pitchFamily="50" charset="-128"/>
                          <a:ea typeface="游ゴシック" panose="020B0400000000000000" pitchFamily="50" charset="-128"/>
                        </a:rPr>
                      </a:br>
                      <a:r>
                        <a:rPr lang="ja-JP" altLang="en-US" sz="1000" b="0" i="0" u="none" strike="noStrike" dirty="0">
                          <a:solidFill>
                            <a:srgbClr val="000000"/>
                          </a:solidFill>
                          <a:effectLst/>
                          <a:latin typeface="游ゴシック" panose="020B0400000000000000" pitchFamily="50" charset="-128"/>
                          <a:ea typeface="游ゴシック" panose="020B0400000000000000" pitchFamily="50" charset="-128"/>
                        </a:rPr>
                        <a:t>２．一緒に手伝いたい街づくりをしたい</a:t>
                      </a:r>
                      <a:br>
                        <a:rPr lang="ja-JP" altLang="en-US" sz="1000" b="0" i="0" u="none" strike="noStrike" dirty="0">
                          <a:solidFill>
                            <a:srgbClr val="000000"/>
                          </a:solidFill>
                          <a:effectLst/>
                          <a:latin typeface="游ゴシック" panose="020B0400000000000000" pitchFamily="50" charset="-128"/>
                          <a:ea typeface="游ゴシック" panose="020B0400000000000000" pitchFamily="50" charset="-128"/>
                        </a:rPr>
                      </a:br>
                      <a:r>
                        <a:rPr lang="ja-JP" altLang="en-US" sz="1000" b="0" i="0" u="none" strike="noStrike" dirty="0">
                          <a:solidFill>
                            <a:srgbClr val="000000"/>
                          </a:solidFill>
                          <a:effectLst/>
                          <a:latin typeface="游ゴシック" panose="020B0400000000000000" pitchFamily="50" charset="-128"/>
                          <a:ea typeface="游ゴシック" panose="020B0400000000000000" pitchFamily="50" charset="-128"/>
                        </a:rPr>
                        <a:t>３．特に無し</a:t>
                      </a:r>
                    </a:p>
                  </a:txBody>
                  <a:tcPr marL="5484" marR="5484" marT="54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18711220"/>
                  </a:ext>
                </a:extLst>
              </a:tr>
            </a:tbl>
          </a:graphicData>
        </a:graphic>
      </p:graphicFrame>
      <p:sp>
        <p:nvSpPr>
          <p:cNvPr id="3" name="テキスト ボックス 2">
            <a:extLst>
              <a:ext uri="{FF2B5EF4-FFF2-40B4-BE49-F238E27FC236}">
                <a16:creationId xmlns:a16="http://schemas.microsoft.com/office/drawing/2014/main" id="{34ED0FB7-8D56-4801-BBD5-2B18F4A0BAB2}"/>
              </a:ext>
            </a:extLst>
          </p:cNvPr>
          <p:cNvSpPr txBox="1"/>
          <p:nvPr/>
        </p:nvSpPr>
        <p:spPr>
          <a:xfrm>
            <a:off x="1518834" y="69742"/>
            <a:ext cx="1800493" cy="369332"/>
          </a:xfrm>
          <a:prstGeom prst="rect">
            <a:avLst/>
          </a:prstGeom>
          <a:noFill/>
        </p:spPr>
        <p:txBody>
          <a:bodyPr wrap="none" rtlCol="0">
            <a:spAutoFit/>
          </a:bodyPr>
          <a:lstStyle/>
          <a:p>
            <a:r>
              <a:rPr kumimoji="1" lang="ja-JP" altLang="en-US" dirty="0">
                <a:solidFill>
                  <a:schemeClr val="bg1"/>
                </a:solidFill>
              </a:rPr>
              <a:t>住民アンケート</a:t>
            </a:r>
          </a:p>
        </p:txBody>
      </p:sp>
      <p:sp>
        <p:nvSpPr>
          <p:cNvPr id="4" name="テキスト ボックス 3">
            <a:extLst>
              <a:ext uri="{FF2B5EF4-FFF2-40B4-BE49-F238E27FC236}">
                <a16:creationId xmlns:a16="http://schemas.microsoft.com/office/drawing/2014/main" id="{67C90ED0-10B4-4DE4-B3F7-B73E5C5E8CA0}"/>
              </a:ext>
            </a:extLst>
          </p:cNvPr>
          <p:cNvSpPr txBox="1"/>
          <p:nvPr/>
        </p:nvSpPr>
        <p:spPr>
          <a:xfrm>
            <a:off x="596684" y="5815581"/>
            <a:ext cx="4455066" cy="369332"/>
          </a:xfrm>
          <a:prstGeom prst="rect">
            <a:avLst/>
          </a:prstGeom>
          <a:noFill/>
        </p:spPr>
        <p:txBody>
          <a:bodyPr wrap="none" rtlCol="0">
            <a:spAutoFit/>
          </a:bodyPr>
          <a:lstStyle/>
          <a:p>
            <a:r>
              <a:rPr kumimoji="1" lang="ja-JP" altLang="en-US" dirty="0"/>
              <a:t>詳細は別途、住民アンケート表</a:t>
            </a:r>
            <a:r>
              <a:rPr kumimoji="1" lang="en-US" altLang="ja-JP" dirty="0"/>
              <a:t>.xlsx</a:t>
            </a:r>
            <a:r>
              <a:rPr kumimoji="1" lang="ja-JP" altLang="en-US" dirty="0"/>
              <a:t>にて</a:t>
            </a:r>
          </a:p>
        </p:txBody>
      </p:sp>
    </p:spTree>
    <p:extLst>
      <p:ext uri="{BB962C8B-B14F-4D97-AF65-F5344CB8AC3E}">
        <p14:creationId xmlns:p14="http://schemas.microsoft.com/office/powerpoint/2010/main" val="51547532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ボックス 4">
            <a:extLst>
              <a:ext uri="{FF2B5EF4-FFF2-40B4-BE49-F238E27FC236}">
                <a16:creationId xmlns:a16="http://schemas.microsoft.com/office/drawing/2014/main" id="{57C2BB9C-E510-44E4-9489-06B22F5D64BE}"/>
              </a:ext>
            </a:extLst>
          </p:cNvPr>
          <p:cNvSpPr txBox="1"/>
          <p:nvPr/>
        </p:nvSpPr>
        <p:spPr>
          <a:xfrm>
            <a:off x="1545336" y="73152"/>
            <a:ext cx="2262158" cy="369332"/>
          </a:xfrm>
          <a:prstGeom prst="rect">
            <a:avLst/>
          </a:prstGeom>
          <a:noFill/>
        </p:spPr>
        <p:txBody>
          <a:bodyPr wrap="none" rtlCol="0">
            <a:spAutoFit/>
          </a:bodyPr>
          <a:lstStyle/>
          <a:p>
            <a:r>
              <a:rPr kumimoji="1" lang="ja-JP" altLang="en-US" dirty="0">
                <a:solidFill>
                  <a:schemeClr val="bg1"/>
                </a:solidFill>
              </a:rPr>
              <a:t>スケジュールの確認</a:t>
            </a:r>
          </a:p>
        </p:txBody>
      </p:sp>
      <p:sp>
        <p:nvSpPr>
          <p:cNvPr id="6" name="テキスト ボックス 5">
            <a:extLst>
              <a:ext uri="{FF2B5EF4-FFF2-40B4-BE49-F238E27FC236}">
                <a16:creationId xmlns:a16="http://schemas.microsoft.com/office/drawing/2014/main" id="{6A6EAFAE-34DF-4338-8263-6BFD496A9518}"/>
              </a:ext>
            </a:extLst>
          </p:cNvPr>
          <p:cNvSpPr txBox="1"/>
          <p:nvPr/>
        </p:nvSpPr>
        <p:spPr>
          <a:xfrm>
            <a:off x="6262140" y="714375"/>
            <a:ext cx="5840060" cy="5355312"/>
          </a:xfrm>
          <a:prstGeom prst="rect">
            <a:avLst/>
          </a:prstGeom>
          <a:noFill/>
        </p:spPr>
        <p:txBody>
          <a:bodyPr wrap="none" rtlCol="0">
            <a:spAutoFit/>
          </a:bodyPr>
          <a:lstStyle/>
          <a:p>
            <a:r>
              <a:rPr kumimoji="1" lang="ja-JP" altLang="en-US" dirty="0"/>
              <a:t>各社発注状況、調達申請の状況など加味して</a:t>
            </a:r>
            <a:br>
              <a:rPr kumimoji="1" lang="en-US" altLang="ja-JP" dirty="0"/>
            </a:br>
            <a:r>
              <a:rPr kumimoji="1" lang="en-US" altLang="ja-JP" dirty="0"/>
              <a:t>12</a:t>
            </a:r>
            <a:r>
              <a:rPr kumimoji="1" lang="ja-JP" altLang="en-US" dirty="0"/>
              <a:t>月に再度スケジュールに再確認</a:t>
            </a:r>
            <a:endParaRPr kumimoji="1" lang="en-US" altLang="ja-JP" dirty="0"/>
          </a:p>
          <a:p>
            <a:endParaRPr kumimoji="1" lang="en-US" altLang="ja-JP" dirty="0"/>
          </a:p>
          <a:p>
            <a:r>
              <a:rPr kumimoji="1" lang="en-US" altLang="ja-JP" dirty="0"/>
              <a:t>12</a:t>
            </a:r>
            <a:r>
              <a:rPr kumimoji="1" lang="ja-JP" altLang="en-US" dirty="0"/>
              <a:t>月一週目から各社の状況確認を始めます。</a:t>
            </a:r>
            <a:endParaRPr kumimoji="1" lang="en-US" altLang="ja-JP" dirty="0"/>
          </a:p>
          <a:p>
            <a:endParaRPr kumimoji="1" lang="en-US" altLang="ja-JP" dirty="0"/>
          </a:p>
          <a:p>
            <a:endParaRPr kumimoji="1" lang="en-US" altLang="ja-JP" dirty="0"/>
          </a:p>
          <a:p>
            <a:r>
              <a:rPr kumimoji="1" lang="ja-JP" altLang="en-US" b="1" dirty="0"/>
              <a:t>スケジュール管理シートの利用にあたり</a:t>
            </a:r>
          </a:p>
          <a:p>
            <a:endParaRPr kumimoji="1" lang="ja-JP" altLang="en-US" dirty="0"/>
          </a:p>
          <a:p>
            <a:r>
              <a:rPr kumimoji="1" lang="ja-JP" altLang="en-US" dirty="0"/>
              <a:t>１．企業名を入れる</a:t>
            </a:r>
          </a:p>
          <a:p>
            <a:r>
              <a:rPr kumimoji="1" lang="ja-JP" altLang="en-US" dirty="0"/>
              <a:t>２．複数団体がからむ場合は、行を増やす</a:t>
            </a:r>
          </a:p>
          <a:p>
            <a:r>
              <a:rPr kumimoji="1" lang="ja-JP" altLang="en-US" dirty="0"/>
              <a:t>３．変更点は赤字</a:t>
            </a:r>
            <a:r>
              <a:rPr kumimoji="1" lang="en-US" altLang="ja-JP" dirty="0"/>
              <a:t>/</a:t>
            </a:r>
            <a:r>
              <a:rPr kumimoji="1" lang="ja-JP" altLang="en-US" dirty="0"/>
              <a:t>赤線など赤を使い分かるようにする</a:t>
            </a:r>
          </a:p>
          <a:p>
            <a:r>
              <a:rPr kumimoji="1" lang="ja-JP" altLang="en-US" dirty="0"/>
              <a:t>４．状況を簡単に説明文を挿入</a:t>
            </a:r>
          </a:p>
          <a:p>
            <a:r>
              <a:rPr kumimoji="1" lang="ja-JP" altLang="en-US" dirty="0"/>
              <a:t>５．変更点を記載</a:t>
            </a:r>
          </a:p>
          <a:p>
            <a:endParaRPr kumimoji="1" lang="ja-JP" altLang="en-US" dirty="0"/>
          </a:p>
          <a:p>
            <a:r>
              <a:rPr kumimoji="1" lang="ja-JP" altLang="en-US" dirty="0"/>
              <a:t>６．毎週シートを増やし定例会で参照する</a:t>
            </a:r>
          </a:p>
          <a:p>
            <a:endParaRPr kumimoji="1" lang="en-US" altLang="ja-JP" dirty="0"/>
          </a:p>
          <a:p>
            <a:r>
              <a:rPr kumimoji="1" lang="ja-JP" altLang="en-US" dirty="0">
                <a:solidFill>
                  <a:srgbClr val="FF0000"/>
                </a:solidFill>
              </a:rPr>
              <a:t>シートの更新は定例会前日の</a:t>
            </a:r>
            <a:r>
              <a:rPr kumimoji="1" lang="en-US" altLang="ja-JP" dirty="0">
                <a:solidFill>
                  <a:srgbClr val="FF0000"/>
                </a:solidFill>
              </a:rPr>
              <a:t>16</a:t>
            </a:r>
            <a:r>
              <a:rPr kumimoji="1" lang="ja-JP" altLang="en-US" dirty="0">
                <a:solidFill>
                  <a:srgbClr val="FF0000"/>
                </a:solidFill>
              </a:rPr>
              <a:t>時締切</a:t>
            </a:r>
            <a:endParaRPr kumimoji="1" lang="en-US" altLang="ja-JP" dirty="0">
              <a:solidFill>
                <a:srgbClr val="FF0000"/>
              </a:solidFill>
            </a:endParaRPr>
          </a:p>
          <a:p>
            <a:endParaRPr kumimoji="1" lang="en-US" altLang="ja-JP" dirty="0">
              <a:solidFill>
                <a:srgbClr val="FF0000"/>
              </a:solidFill>
            </a:endParaRPr>
          </a:p>
          <a:p>
            <a:r>
              <a:rPr kumimoji="1" lang="ja-JP" altLang="en-US" dirty="0">
                <a:solidFill>
                  <a:srgbClr val="FF0000"/>
                </a:solidFill>
              </a:rPr>
              <a:t>アクセスはリーダー企業：事務局よりメール配信</a:t>
            </a:r>
          </a:p>
        </p:txBody>
      </p:sp>
      <p:pic>
        <p:nvPicPr>
          <p:cNvPr id="4" name="図 3">
            <a:extLst>
              <a:ext uri="{FF2B5EF4-FFF2-40B4-BE49-F238E27FC236}">
                <a16:creationId xmlns:a16="http://schemas.microsoft.com/office/drawing/2014/main" id="{AB6444E0-98EC-4996-A2A5-35C0ED08497A}"/>
              </a:ext>
            </a:extLst>
          </p:cNvPr>
          <p:cNvPicPr>
            <a:picLocks noChangeAspect="1"/>
          </p:cNvPicPr>
          <p:nvPr/>
        </p:nvPicPr>
        <p:blipFill>
          <a:blip r:embed="rId2"/>
          <a:stretch>
            <a:fillRect/>
          </a:stretch>
        </p:blipFill>
        <p:spPr>
          <a:xfrm>
            <a:off x="180975" y="711500"/>
            <a:ext cx="5966865" cy="5829300"/>
          </a:xfrm>
          <a:prstGeom prst="rect">
            <a:avLst/>
          </a:prstGeom>
        </p:spPr>
      </p:pic>
      <p:sp>
        <p:nvSpPr>
          <p:cNvPr id="184" name="四角形: 角を丸くする 183">
            <a:extLst>
              <a:ext uri="{FF2B5EF4-FFF2-40B4-BE49-F238E27FC236}">
                <a16:creationId xmlns:a16="http://schemas.microsoft.com/office/drawing/2014/main" id="{8BE30DC1-0249-401D-90B1-2AF462E6D450}"/>
              </a:ext>
            </a:extLst>
          </p:cNvPr>
          <p:cNvSpPr/>
          <p:nvPr/>
        </p:nvSpPr>
        <p:spPr>
          <a:xfrm>
            <a:off x="1266580" y="2441275"/>
            <a:ext cx="3426484" cy="1975449"/>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kumimoji="1" lang="ja-JP" altLang="en-US" dirty="0"/>
              <a:t>事務局へ</a:t>
            </a:r>
            <a:endParaRPr kumimoji="1" lang="en-US" altLang="ja-JP" dirty="0"/>
          </a:p>
          <a:p>
            <a:pPr algn="ctr"/>
            <a:r>
              <a:rPr kumimoji="1" lang="ja-JP" altLang="en-US" dirty="0"/>
              <a:t>最新は前日</a:t>
            </a:r>
            <a:r>
              <a:rPr kumimoji="1" lang="en-US" altLang="ja-JP" dirty="0"/>
              <a:t>16</a:t>
            </a:r>
            <a:r>
              <a:rPr kumimoji="1" lang="ja-JP" altLang="en-US" dirty="0"/>
              <a:t>時に</a:t>
            </a:r>
            <a:r>
              <a:rPr kumimoji="1" lang="en-US" altLang="ja-JP" dirty="0"/>
              <a:t>Up</a:t>
            </a:r>
            <a:r>
              <a:rPr kumimoji="1" lang="ja-JP" altLang="en-US" dirty="0"/>
              <a:t>されるのでこの添付を更新</a:t>
            </a:r>
            <a:endParaRPr kumimoji="1" lang="en-US" altLang="ja-JP" dirty="0"/>
          </a:p>
        </p:txBody>
      </p:sp>
    </p:spTree>
    <p:extLst>
      <p:ext uri="{BB962C8B-B14F-4D97-AF65-F5344CB8AC3E}">
        <p14:creationId xmlns:p14="http://schemas.microsoft.com/office/powerpoint/2010/main" val="208330702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75966BA5-7369-4B2F-AFEB-48BF1989256B}"/>
              </a:ext>
            </a:extLst>
          </p:cNvPr>
          <p:cNvPicPr>
            <a:picLocks noChangeAspect="1"/>
          </p:cNvPicPr>
          <p:nvPr/>
        </p:nvPicPr>
        <p:blipFill rotWithShape="1">
          <a:blip r:embed="rId2"/>
          <a:srcRect l="15833" t="18776" r="27046" b="11434"/>
          <a:stretch/>
        </p:blipFill>
        <p:spPr>
          <a:xfrm>
            <a:off x="705172" y="1282078"/>
            <a:ext cx="7935837" cy="5251966"/>
          </a:xfrm>
          <a:prstGeom prst="rect">
            <a:avLst/>
          </a:prstGeom>
        </p:spPr>
      </p:pic>
      <p:sp>
        <p:nvSpPr>
          <p:cNvPr id="4" name="テキスト ボックス 3">
            <a:extLst>
              <a:ext uri="{FF2B5EF4-FFF2-40B4-BE49-F238E27FC236}">
                <a16:creationId xmlns:a16="http://schemas.microsoft.com/office/drawing/2014/main" id="{483BA391-45A3-48ED-8348-B9C8A52CFB9B}"/>
              </a:ext>
            </a:extLst>
          </p:cNvPr>
          <p:cNvSpPr txBox="1"/>
          <p:nvPr/>
        </p:nvSpPr>
        <p:spPr>
          <a:xfrm>
            <a:off x="278969" y="743918"/>
            <a:ext cx="2608406" cy="369332"/>
          </a:xfrm>
          <a:prstGeom prst="rect">
            <a:avLst/>
          </a:prstGeom>
          <a:noFill/>
        </p:spPr>
        <p:txBody>
          <a:bodyPr wrap="none" rtlCol="0">
            <a:spAutoFit/>
          </a:bodyPr>
          <a:lstStyle/>
          <a:p>
            <a:r>
              <a:rPr kumimoji="1" lang="en-US" altLang="ja-JP" dirty="0"/>
              <a:t>JP-Link</a:t>
            </a:r>
            <a:r>
              <a:rPr kumimoji="1" lang="ja-JP" altLang="en-US" dirty="0"/>
              <a:t>利用サイト概要</a:t>
            </a:r>
          </a:p>
        </p:txBody>
      </p:sp>
      <p:sp>
        <p:nvSpPr>
          <p:cNvPr id="5" name="テキスト ボックス 4">
            <a:extLst>
              <a:ext uri="{FF2B5EF4-FFF2-40B4-BE49-F238E27FC236}">
                <a16:creationId xmlns:a16="http://schemas.microsoft.com/office/drawing/2014/main" id="{B14B330C-80DA-42B8-8651-A5440B34332A}"/>
              </a:ext>
            </a:extLst>
          </p:cNvPr>
          <p:cNvSpPr txBox="1"/>
          <p:nvPr/>
        </p:nvSpPr>
        <p:spPr>
          <a:xfrm>
            <a:off x="8734364" y="2498834"/>
            <a:ext cx="3185487" cy="923330"/>
          </a:xfrm>
          <a:prstGeom prst="rect">
            <a:avLst/>
          </a:prstGeom>
          <a:noFill/>
        </p:spPr>
        <p:txBody>
          <a:bodyPr wrap="none" rtlCol="0">
            <a:spAutoFit/>
          </a:bodyPr>
          <a:lstStyle/>
          <a:p>
            <a:r>
              <a:rPr kumimoji="1" lang="ja-JP" altLang="en-US" dirty="0"/>
              <a:t>作業を各プロセスごとに</a:t>
            </a:r>
            <a:endParaRPr kumimoji="1" lang="en-US" altLang="ja-JP" dirty="0"/>
          </a:p>
          <a:p>
            <a:r>
              <a:rPr kumimoji="1" lang="ja-JP" altLang="en-US" dirty="0"/>
              <a:t>可視化し、何をすれば良いか</a:t>
            </a:r>
            <a:endParaRPr kumimoji="1" lang="en-US" altLang="ja-JP" dirty="0"/>
          </a:p>
          <a:p>
            <a:r>
              <a:rPr kumimoji="1" lang="ja-JP" altLang="en-US" dirty="0"/>
              <a:t>把握が簡単</a:t>
            </a:r>
          </a:p>
        </p:txBody>
      </p:sp>
      <p:sp>
        <p:nvSpPr>
          <p:cNvPr id="6" name="テキスト ボックス 5">
            <a:extLst>
              <a:ext uri="{FF2B5EF4-FFF2-40B4-BE49-F238E27FC236}">
                <a16:creationId xmlns:a16="http://schemas.microsoft.com/office/drawing/2014/main" id="{F488820B-4C15-4D84-8B7D-E3DB707754C3}"/>
              </a:ext>
            </a:extLst>
          </p:cNvPr>
          <p:cNvSpPr txBox="1"/>
          <p:nvPr/>
        </p:nvSpPr>
        <p:spPr>
          <a:xfrm>
            <a:off x="1583172" y="105506"/>
            <a:ext cx="3993401" cy="369332"/>
          </a:xfrm>
          <a:prstGeom prst="rect">
            <a:avLst/>
          </a:prstGeom>
          <a:noFill/>
        </p:spPr>
        <p:txBody>
          <a:bodyPr wrap="none" rtlCol="0">
            <a:spAutoFit/>
          </a:bodyPr>
          <a:lstStyle/>
          <a:p>
            <a:r>
              <a:rPr kumimoji="1" lang="en-US" altLang="ja-JP" dirty="0">
                <a:solidFill>
                  <a:schemeClr val="bg1"/>
                </a:solidFill>
              </a:rPr>
              <a:t>JP-Link</a:t>
            </a:r>
            <a:r>
              <a:rPr kumimoji="1" lang="ja-JP" altLang="en-US" dirty="0">
                <a:solidFill>
                  <a:schemeClr val="bg1"/>
                </a:solidFill>
              </a:rPr>
              <a:t>利用イメージ（開発中画面）</a:t>
            </a:r>
          </a:p>
        </p:txBody>
      </p:sp>
    </p:spTree>
    <p:extLst>
      <p:ext uri="{BB962C8B-B14F-4D97-AF65-F5344CB8AC3E}">
        <p14:creationId xmlns:p14="http://schemas.microsoft.com/office/powerpoint/2010/main" val="401734376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013E5D85-5DFA-42BB-9877-28CF73160180}"/>
              </a:ext>
            </a:extLst>
          </p:cNvPr>
          <p:cNvPicPr>
            <a:picLocks noChangeAspect="1"/>
          </p:cNvPicPr>
          <p:nvPr/>
        </p:nvPicPr>
        <p:blipFill rotWithShape="1">
          <a:blip r:embed="rId2"/>
          <a:srcRect l="16207" t="18846" r="22076" b="11689"/>
          <a:stretch/>
        </p:blipFill>
        <p:spPr>
          <a:xfrm>
            <a:off x="64665" y="874985"/>
            <a:ext cx="9149797" cy="5578455"/>
          </a:xfrm>
          <a:prstGeom prst="rect">
            <a:avLst/>
          </a:prstGeom>
        </p:spPr>
      </p:pic>
      <p:sp>
        <p:nvSpPr>
          <p:cNvPr id="4" name="テキスト ボックス 3">
            <a:extLst>
              <a:ext uri="{FF2B5EF4-FFF2-40B4-BE49-F238E27FC236}">
                <a16:creationId xmlns:a16="http://schemas.microsoft.com/office/drawing/2014/main" id="{C924C1E0-3CB6-436D-B3A1-ACB9F5D02255}"/>
              </a:ext>
            </a:extLst>
          </p:cNvPr>
          <p:cNvSpPr txBox="1"/>
          <p:nvPr/>
        </p:nvSpPr>
        <p:spPr>
          <a:xfrm>
            <a:off x="8403288" y="2041634"/>
            <a:ext cx="3647152" cy="1200329"/>
          </a:xfrm>
          <a:prstGeom prst="rect">
            <a:avLst/>
          </a:prstGeom>
          <a:noFill/>
        </p:spPr>
        <p:txBody>
          <a:bodyPr wrap="none" rtlCol="0">
            <a:spAutoFit/>
          </a:bodyPr>
          <a:lstStyle/>
          <a:p>
            <a:r>
              <a:rPr kumimoji="1" lang="ja-JP" altLang="en-US" dirty="0"/>
              <a:t>法人間の接続</a:t>
            </a:r>
            <a:endParaRPr kumimoji="1" lang="en-US" altLang="ja-JP" dirty="0"/>
          </a:p>
          <a:p>
            <a:r>
              <a:rPr kumimoji="1" lang="ja-JP" altLang="en-US" dirty="0"/>
              <a:t>自動⇒企業が選べる状態に</a:t>
            </a:r>
            <a:endParaRPr kumimoji="1" lang="en-US" altLang="ja-JP" dirty="0"/>
          </a:p>
          <a:p>
            <a:endParaRPr kumimoji="1" lang="en-US" altLang="ja-JP" dirty="0"/>
          </a:p>
          <a:p>
            <a:r>
              <a:rPr kumimoji="1" lang="ja-JP" altLang="en-US" dirty="0"/>
              <a:t>＊データ連携を誰としたいか指定</a:t>
            </a:r>
          </a:p>
        </p:txBody>
      </p:sp>
      <p:sp>
        <p:nvSpPr>
          <p:cNvPr id="5" name="テキスト ボックス 4">
            <a:extLst>
              <a:ext uri="{FF2B5EF4-FFF2-40B4-BE49-F238E27FC236}">
                <a16:creationId xmlns:a16="http://schemas.microsoft.com/office/drawing/2014/main" id="{953EFDE2-6622-44E0-953A-A2BDD63AB462}"/>
              </a:ext>
            </a:extLst>
          </p:cNvPr>
          <p:cNvSpPr txBox="1"/>
          <p:nvPr/>
        </p:nvSpPr>
        <p:spPr>
          <a:xfrm>
            <a:off x="1583172" y="105506"/>
            <a:ext cx="3993401" cy="369332"/>
          </a:xfrm>
          <a:prstGeom prst="rect">
            <a:avLst/>
          </a:prstGeom>
          <a:noFill/>
        </p:spPr>
        <p:txBody>
          <a:bodyPr wrap="none" rtlCol="0">
            <a:spAutoFit/>
          </a:bodyPr>
          <a:lstStyle/>
          <a:p>
            <a:r>
              <a:rPr kumimoji="1" lang="en-US" altLang="ja-JP" dirty="0">
                <a:solidFill>
                  <a:schemeClr val="bg1"/>
                </a:solidFill>
              </a:rPr>
              <a:t>JP-Link</a:t>
            </a:r>
            <a:r>
              <a:rPr kumimoji="1" lang="ja-JP" altLang="en-US" dirty="0">
                <a:solidFill>
                  <a:schemeClr val="bg1"/>
                </a:solidFill>
              </a:rPr>
              <a:t>利用イメージ（開発中画面）</a:t>
            </a:r>
          </a:p>
        </p:txBody>
      </p:sp>
    </p:spTree>
    <p:extLst>
      <p:ext uri="{BB962C8B-B14F-4D97-AF65-F5344CB8AC3E}">
        <p14:creationId xmlns:p14="http://schemas.microsoft.com/office/powerpoint/2010/main" val="255341132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EBF57EED-CB31-409B-B5F2-7B6F77BE8955}"/>
              </a:ext>
            </a:extLst>
          </p:cNvPr>
          <p:cNvPicPr>
            <a:picLocks noChangeAspect="1"/>
          </p:cNvPicPr>
          <p:nvPr/>
        </p:nvPicPr>
        <p:blipFill>
          <a:blip r:embed="rId2"/>
          <a:stretch>
            <a:fillRect/>
          </a:stretch>
        </p:blipFill>
        <p:spPr>
          <a:xfrm>
            <a:off x="707366" y="1777995"/>
            <a:ext cx="9887216" cy="4600650"/>
          </a:xfrm>
          <a:prstGeom prst="rect">
            <a:avLst/>
          </a:prstGeom>
        </p:spPr>
      </p:pic>
      <p:sp>
        <p:nvSpPr>
          <p:cNvPr id="3" name="テキスト ボックス 2">
            <a:extLst>
              <a:ext uri="{FF2B5EF4-FFF2-40B4-BE49-F238E27FC236}">
                <a16:creationId xmlns:a16="http://schemas.microsoft.com/office/drawing/2014/main" id="{3E01D6A7-0159-4ACF-9BED-D27E4FFDD26C}"/>
              </a:ext>
            </a:extLst>
          </p:cNvPr>
          <p:cNvSpPr txBox="1"/>
          <p:nvPr/>
        </p:nvSpPr>
        <p:spPr>
          <a:xfrm>
            <a:off x="1545336" y="73152"/>
            <a:ext cx="1569660" cy="369332"/>
          </a:xfrm>
          <a:prstGeom prst="rect">
            <a:avLst/>
          </a:prstGeom>
          <a:noFill/>
        </p:spPr>
        <p:txBody>
          <a:bodyPr wrap="none" rtlCol="0">
            <a:spAutoFit/>
          </a:bodyPr>
          <a:lstStyle/>
          <a:p>
            <a:r>
              <a:rPr kumimoji="1" lang="ja-JP" altLang="en-US" dirty="0">
                <a:solidFill>
                  <a:schemeClr val="bg1"/>
                </a:solidFill>
              </a:rPr>
              <a:t>サービス管理</a:t>
            </a:r>
          </a:p>
        </p:txBody>
      </p:sp>
      <p:sp>
        <p:nvSpPr>
          <p:cNvPr id="4" name="テキスト ボックス 3">
            <a:extLst>
              <a:ext uri="{FF2B5EF4-FFF2-40B4-BE49-F238E27FC236}">
                <a16:creationId xmlns:a16="http://schemas.microsoft.com/office/drawing/2014/main" id="{58EECB2B-49A3-443D-A11B-36F28B863F9C}"/>
              </a:ext>
            </a:extLst>
          </p:cNvPr>
          <p:cNvSpPr txBox="1"/>
          <p:nvPr/>
        </p:nvSpPr>
        <p:spPr>
          <a:xfrm>
            <a:off x="457200" y="679244"/>
            <a:ext cx="8956298" cy="923330"/>
          </a:xfrm>
          <a:prstGeom prst="rect">
            <a:avLst/>
          </a:prstGeom>
          <a:noFill/>
        </p:spPr>
        <p:txBody>
          <a:bodyPr wrap="none" rtlCol="0">
            <a:spAutoFit/>
          </a:bodyPr>
          <a:lstStyle/>
          <a:p>
            <a:r>
              <a:rPr kumimoji="1" lang="ja-JP" altLang="en-US" dirty="0"/>
              <a:t>過去総務省申請時に作成したファイルをベースに更新</a:t>
            </a:r>
            <a:endParaRPr kumimoji="1" lang="en-US" altLang="ja-JP" dirty="0"/>
          </a:p>
          <a:p>
            <a:r>
              <a:rPr kumimoji="1" lang="ja-JP" altLang="en-US" dirty="0"/>
              <a:t>　他自治体でもサービスを選べるようにフォーマットをカスタマイズしていきます。</a:t>
            </a:r>
            <a:endParaRPr kumimoji="1" lang="en-US" altLang="ja-JP" dirty="0"/>
          </a:p>
          <a:p>
            <a:r>
              <a:rPr kumimoji="1" lang="ja-JP" altLang="en-US" dirty="0"/>
              <a:t>　まずはサービスをリスト化します。</a:t>
            </a:r>
          </a:p>
        </p:txBody>
      </p:sp>
    </p:spTree>
    <p:extLst>
      <p:ext uri="{BB962C8B-B14F-4D97-AF65-F5344CB8AC3E}">
        <p14:creationId xmlns:p14="http://schemas.microsoft.com/office/powerpoint/2010/main" val="86709459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85F26266-4A70-4D4F-ABD3-43D1795FC74A}"/>
              </a:ext>
            </a:extLst>
          </p:cNvPr>
          <p:cNvPicPr>
            <a:picLocks noChangeAspect="1"/>
          </p:cNvPicPr>
          <p:nvPr/>
        </p:nvPicPr>
        <p:blipFill>
          <a:blip r:embed="rId2"/>
          <a:stretch>
            <a:fillRect/>
          </a:stretch>
        </p:blipFill>
        <p:spPr>
          <a:xfrm>
            <a:off x="0" y="2150815"/>
            <a:ext cx="12192000" cy="3401742"/>
          </a:xfrm>
          <a:prstGeom prst="rect">
            <a:avLst/>
          </a:prstGeom>
        </p:spPr>
      </p:pic>
      <p:sp>
        <p:nvSpPr>
          <p:cNvPr id="5" name="テキスト ボックス 4">
            <a:extLst>
              <a:ext uri="{FF2B5EF4-FFF2-40B4-BE49-F238E27FC236}">
                <a16:creationId xmlns:a16="http://schemas.microsoft.com/office/drawing/2014/main" id="{66C4C092-3A6E-4319-83BE-BA58914DA996}"/>
              </a:ext>
            </a:extLst>
          </p:cNvPr>
          <p:cNvSpPr txBox="1"/>
          <p:nvPr/>
        </p:nvSpPr>
        <p:spPr>
          <a:xfrm>
            <a:off x="1449092" y="61994"/>
            <a:ext cx="2492990" cy="369332"/>
          </a:xfrm>
          <a:prstGeom prst="rect">
            <a:avLst/>
          </a:prstGeom>
          <a:noFill/>
        </p:spPr>
        <p:txBody>
          <a:bodyPr wrap="none" rtlCol="0">
            <a:spAutoFit/>
          </a:bodyPr>
          <a:lstStyle/>
          <a:p>
            <a:r>
              <a:rPr kumimoji="1" lang="ja-JP" altLang="en-US" dirty="0">
                <a:solidFill>
                  <a:schemeClr val="bg1"/>
                </a:solidFill>
              </a:rPr>
              <a:t>サービス・データ管理</a:t>
            </a:r>
          </a:p>
        </p:txBody>
      </p:sp>
      <p:sp>
        <p:nvSpPr>
          <p:cNvPr id="6" name="四角形: 角を丸くする 5">
            <a:extLst>
              <a:ext uri="{FF2B5EF4-FFF2-40B4-BE49-F238E27FC236}">
                <a16:creationId xmlns:a16="http://schemas.microsoft.com/office/drawing/2014/main" id="{0AAC8C7F-5DB9-48A0-A7AE-404F15E07D22}"/>
              </a:ext>
            </a:extLst>
          </p:cNvPr>
          <p:cNvSpPr/>
          <p:nvPr/>
        </p:nvSpPr>
        <p:spPr>
          <a:xfrm>
            <a:off x="9647695" y="2057757"/>
            <a:ext cx="2487478" cy="3618854"/>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テキスト ボックス 6">
            <a:extLst>
              <a:ext uri="{FF2B5EF4-FFF2-40B4-BE49-F238E27FC236}">
                <a16:creationId xmlns:a16="http://schemas.microsoft.com/office/drawing/2014/main" id="{388D2F61-E88A-4D95-AA79-48E147364FD8}"/>
              </a:ext>
            </a:extLst>
          </p:cNvPr>
          <p:cNvSpPr txBox="1"/>
          <p:nvPr/>
        </p:nvSpPr>
        <p:spPr>
          <a:xfrm>
            <a:off x="350013" y="547734"/>
            <a:ext cx="8610049" cy="1200329"/>
          </a:xfrm>
          <a:prstGeom prst="rect">
            <a:avLst/>
          </a:prstGeom>
          <a:noFill/>
        </p:spPr>
        <p:txBody>
          <a:bodyPr wrap="none" rtlCol="0">
            <a:spAutoFit/>
          </a:bodyPr>
          <a:lstStyle/>
          <a:p>
            <a:r>
              <a:rPr kumimoji="1" lang="ja-JP" altLang="en-US" dirty="0"/>
              <a:t>他自治体でも有償・無償でサービスを選べる為の整理も必要</a:t>
            </a:r>
            <a:endParaRPr kumimoji="1" lang="en-US" altLang="ja-JP" dirty="0"/>
          </a:p>
          <a:p>
            <a:r>
              <a:rPr kumimoji="1" lang="ja-JP" altLang="en-US" dirty="0"/>
              <a:t>　どのサービスに、どのようなデータがあるのか今後可視化</a:t>
            </a:r>
            <a:endParaRPr kumimoji="1" lang="en-US" altLang="ja-JP" dirty="0"/>
          </a:p>
          <a:p>
            <a:r>
              <a:rPr kumimoji="1" lang="ja-JP" altLang="en-US" dirty="0"/>
              <a:t>　どのデータ連携基盤に紐づいているか</a:t>
            </a:r>
            <a:endParaRPr kumimoji="1" lang="en-US" altLang="ja-JP" dirty="0"/>
          </a:p>
          <a:p>
            <a:r>
              <a:rPr kumimoji="1" lang="en-US" altLang="ja-JP" dirty="0"/>
              <a:t>JP-Link</a:t>
            </a:r>
            <a:r>
              <a:rPr kumimoji="1" lang="ja-JP" altLang="en-US" dirty="0"/>
              <a:t>勉強会、その他勉強会や分科会での内容を徐々に反映してみてください。</a:t>
            </a:r>
            <a:endParaRPr kumimoji="1" lang="en-US" altLang="ja-JP" dirty="0"/>
          </a:p>
        </p:txBody>
      </p:sp>
      <p:sp>
        <p:nvSpPr>
          <p:cNvPr id="9" name="テキスト ボックス 8">
            <a:extLst>
              <a:ext uri="{FF2B5EF4-FFF2-40B4-BE49-F238E27FC236}">
                <a16:creationId xmlns:a16="http://schemas.microsoft.com/office/drawing/2014/main" id="{03E380C4-3719-472A-BB88-A73FA670E039}"/>
              </a:ext>
            </a:extLst>
          </p:cNvPr>
          <p:cNvSpPr txBox="1"/>
          <p:nvPr/>
        </p:nvSpPr>
        <p:spPr>
          <a:xfrm>
            <a:off x="3270142" y="5961398"/>
            <a:ext cx="6094708" cy="584775"/>
          </a:xfrm>
          <a:prstGeom prst="rect">
            <a:avLst/>
          </a:prstGeom>
          <a:noFill/>
        </p:spPr>
        <p:txBody>
          <a:bodyPr wrap="square">
            <a:spAutoFit/>
          </a:bodyPr>
          <a:lstStyle/>
          <a:p>
            <a:r>
              <a:rPr kumimoji="1" lang="en-US" altLang="ja-JP" sz="3200" dirty="0"/>
              <a:t>2022</a:t>
            </a:r>
            <a:r>
              <a:rPr kumimoji="1" lang="ja-JP" altLang="en-US" sz="3200" dirty="0"/>
              <a:t>年</a:t>
            </a:r>
            <a:r>
              <a:rPr kumimoji="1" lang="en-US" altLang="ja-JP" sz="3200" dirty="0"/>
              <a:t>2</a:t>
            </a:r>
            <a:r>
              <a:rPr kumimoji="1" lang="ja-JP" altLang="en-US" sz="3200" dirty="0"/>
              <a:t>月までには整理したい</a:t>
            </a:r>
          </a:p>
        </p:txBody>
      </p:sp>
      <p:sp>
        <p:nvSpPr>
          <p:cNvPr id="10" name="四角形: 角を丸くする 9">
            <a:extLst>
              <a:ext uri="{FF2B5EF4-FFF2-40B4-BE49-F238E27FC236}">
                <a16:creationId xmlns:a16="http://schemas.microsoft.com/office/drawing/2014/main" id="{9FE8FF5F-046F-418D-A103-ECA51147A416}"/>
              </a:ext>
            </a:extLst>
          </p:cNvPr>
          <p:cNvSpPr/>
          <p:nvPr/>
        </p:nvSpPr>
        <p:spPr>
          <a:xfrm>
            <a:off x="4443092" y="2150815"/>
            <a:ext cx="2487478" cy="3618854"/>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テキスト ボックス 1">
            <a:extLst>
              <a:ext uri="{FF2B5EF4-FFF2-40B4-BE49-F238E27FC236}">
                <a16:creationId xmlns:a16="http://schemas.microsoft.com/office/drawing/2014/main" id="{490EE4DA-708A-4F40-A734-2294843E3428}"/>
              </a:ext>
            </a:extLst>
          </p:cNvPr>
          <p:cNvSpPr txBox="1"/>
          <p:nvPr/>
        </p:nvSpPr>
        <p:spPr>
          <a:xfrm>
            <a:off x="10112213" y="3620853"/>
            <a:ext cx="1723549" cy="461665"/>
          </a:xfrm>
          <a:prstGeom prst="rect">
            <a:avLst/>
          </a:prstGeom>
          <a:noFill/>
        </p:spPr>
        <p:txBody>
          <a:bodyPr wrap="none" rtlCol="0">
            <a:spAutoFit/>
          </a:bodyPr>
          <a:lstStyle/>
          <a:p>
            <a:r>
              <a:rPr kumimoji="1" lang="ja-JP" altLang="en-US" sz="2400" dirty="0">
                <a:solidFill>
                  <a:srgbClr val="FF0000"/>
                </a:solidFill>
              </a:rPr>
              <a:t>有償・無償</a:t>
            </a:r>
          </a:p>
        </p:txBody>
      </p:sp>
      <p:sp>
        <p:nvSpPr>
          <p:cNvPr id="11" name="テキスト ボックス 10">
            <a:extLst>
              <a:ext uri="{FF2B5EF4-FFF2-40B4-BE49-F238E27FC236}">
                <a16:creationId xmlns:a16="http://schemas.microsoft.com/office/drawing/2014/main" id="{521DDAC5-EC33-4C4B-9CFB-D6EA30E55771}"/>
              </a:ext>
            </a:extLst>
          </p:cNvPr>
          <p:cNvSpPr txBox="1"/>
          <p:nvPr/>
        </p:nvSpPr>
        <p:spPr>
          <a:xfrm>
            <a:off x="4363392" y="3542435"/>
            <a:ext cx="2646878" cy="461665"/>
          </a:xfrm>
          <a:prstGeom prst="rect">
            <a:avLst/>
          </a:prstGeom>
          <a:noFill/>
        </p:spPr>
        <p:txBody>
          <a:bodyPr wrap="none" rtlCol="0">
            <a:spAutoFit/>
          </a:bodyPr>
          <a:lstStyle/>
          <a:p>
            <a:r>
              <a:rPr kumimoji="1" lang="ja-JP" altLang="en-US" sz="2400" dirty="0">
                <a:solidFill>
                  <a:srgbClr val="FF0000"/>
                </a:solidFill>
              </a:rPr>
              <a:t>データとカテゴリ</a:t>
            </a:r>
          </a:p>
        </p:txBody>
      </p:sp>
      <p:sp>
        <p:nvSpPr>
          <p:cNvPr id="12" name="四角形: 角を丸くする 11">
            <a:extLst>
              <a:ext uri="{FF2B5EF4-FFF2-40B4-BE49-F238E27FC236}">
                <a16:creationId xmlns:a16="http://schemas.microsoft.com/office/drawing/2014/main" id="{255660A0-ED52-4F1A-BC2A-FAF8F70A5EB2}"/>
              </a:ext>
            </a:extLst>
          </p:cNvPr>
          <p:cNvSpPr/>
          <p:nvPr/>
        </p:nvSpPr>
        <p:spPr>
          <a:xfrm>
            <a:off x="3270142" y="2127895"/>
            <a:ext cx="620371" cy="3618854"/>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テキスト ボックス 12">
            <a:extLst>
              <a:ext uri="{FF2B5EF4-FFF2-40B4-BE49-F238E27FC236}">
                <a16:creationId xmlns:a16="http://schemas.microsoft.com/office/drawing/2014/main" id="{31BDBA16-9CEB-4980-BAE0-AE985A5C6266}"/>
              </a:ext>
            </a:extLst>
          </p:cNvPr>
          <p:cNvSpPr txBox="1"/>
          <p:nvPr/>
        </p:nvSpPr>
        <p:spPr>
          <a:xfrm>
            <a:off x="3281585" y="2874901"/>
            <a:ext cx="553998" cy="2677656"/>
          </a:xfrm>
          <a:prstGeom prst="rect">
            <a:avLst/>
          </a:prstGeom>
          <a:noFill/>
        </p:spPr>
        <p:txBody>
          <a:bodyPr vert="eaVert" wrap="square" rtlCol="0">
            <a:spAutoFit/>
          </a:bodyPr>
          <a:lstStyle/>
          <a:p>
            <a:r>
              <a:rPr kumimoji="1" lang="ja-JP" altLang="en-US" sz="2400" dirty="0">
                <a:solidFill>
                  <a:srgbClr val="FF0000"/>
                </a:solidFill>
              </a:rPr>
              <a:t>データ連携基盤</a:t>
            </a:r>
          </a:p>
        </p:txBody>
      </p:sp>
      <p:sp>
        <p:nvSpPr>
          <p:cNvPr id="14" name="四角形: 角を丸くする 13">
            <a:extLst>
              <a:ext uri="{FF2B5EF4-FFF2-40B4-BE49-F238E27FC236}">
                <a16:creationId xmlns:a16="http://schemas.microsoft.com/office/drawing/2014/main" id="{891E43C7-3C47-49F0-BFBC-02395D2A3615}"/>
              </a:ext>
            </a:extLst>
          </p:cNvPr>
          <p:cNvSpPr/>
          <p:nvPr/>
        </p:nvSpPr>
        <p:spPr>
          <a:xfrm>
            <a:off x="9123677" y="1000664"/>
            <a:ext cx="2487478" cy="812005"/>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kumimoji="1" lang="ja-JP" altLang="en-US" dirty="0"/>
              <a:t>今後シートは</a:t>
            </a:r>
            <a:r>
              <a:rPr kumimoji="1" lang="en-US" altLang="ja-JP" dirty="0"/>
              <a:t>1</a:t>
            </a:r>
            <a:r>
              <a:rPr kumimoji="1" lang="ja-JP" altLang="en-US" dirty="0"/>
              <a:t>枚に</a:t>
            </a:r>
            <a:endParaRPr kumimoji="1" lang="en-US" altLang="ja-JP" dirty="0"/>
          </a:p>
          <a:p>
            <a:pPr algn="ctr"/>
            <a:r>
              <a:rPr kumimoji="1" lang="ja-JP" altLang="en-US" dirty="0"/>
              <a:t>まとめる</a:t>
            </a:r>
            <a:endParaRPr kumimoji="1" lang="en-US" altLang="ja-JP" dirty="0"/>
          </a:p>
        </p:txBody>
      </p:sp>
    </p:spTree>
    <p:extLst>
      <p:ext uri="{BB962C8B-B14F-4D97-AF65-F5344CB8AC3E}">
        <p14:creationId xmlns:p14="http://schemas.microsoft.com/office/powerpoint/2010/main" val="41273449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0" name="直線矢印コネクタ 9">
            <a:extLst>
              <a:ext uri="{FF2B5EF4-FFF2-40B4-BE49-F238E27FC236}">
                <a16:creationId xmlns:a16="http://schemas.microsoft.com/office/drawing/2014/main" id="{1B45044E-7694-4A63-8471-ED7C43293DC9}"/>
              </a:ext>
            </a:extLst>
          </p:cNvPr>
          <p:cNvCxnSpPr>
            <a:cxnSpLocks/>
          </p:cNvCxnSpPr>
          <p:nvPr/>
        </p:nvCxnSpPr>
        <p:spPr>
          <a:xfrm>
            <a:off x="7227381" y="2485345"/>
            <a:ext cx="0" cy="2407405"/>
          </a:xfrm>
          <a:prstGeom prst="straightConnector1">
            <a:avLst/>
          </a:prstGeom>
          <a:ln>
            <a:tailEnd type="triangle"/>
          </a:ln>
        </p:spPr>
        <p:style>
          <a:lnRef idx="2">
            <a:schemeClr val="dk1"/>
          </a:lnRef>
          <a:fillRef idx="1">
            <a:schemeClr val="lt1"/>
          </a:fillRef>
          <a:effectRef idx="0">
            <a:schemeClr val="dk1"/>
          </a:effectRef>
          <a:fontRef idx="minor">
            <a:schemeClr val="dk1"/>
          </a:fontRef>
        </p:style>
      </p:cxnSp>
      <p:sp>
        <p:nvSpPr>
          <p:cNvPr id="2" name="テキスト ボックス 1">
            <a:extLst>
              <a:ext uri="{FF2B5EF4-FFF2-40B4-BE49-F238E27FC236}">
                <a16:creationId xmlns:a16="http://schemas.microsoft.com/office/drawing/2014/main" id="{FDF785E4-B410-424F-A322-F799A0185FF2}"/>
              </a:ext>
            </a:extLst>
          </p:cNvPr>
          <p:cNvSpPr txBox="1"/>
          <p:nvPr/>
        </p:nvSpPr>
        <p:spPr>
          <a:xfrm>
            <a:off x="1449092" y="61994"/>
            <a:ext cx="2031325" cy="369332"/>
          </a:xfrm>
          <a:prstGeom prst="rect">
            <a:avLst/>
          </a:prstGeom>
          <a:noFill/>
        </p:spPr>
        <p:txBody>
          <a:bodyPr wrap="none" rtlCol="0">
            <a:spAutoFit/>
          </a:bodyPr>
          <a:lstStyle/>
          <a:p>
            <a:r>
              <a:rPr kumimoji="1" lang="ja-JP" altLang="en-US" dirty="0">
                <a:solidFill>
                  <a:schemeClr val="bg1"/>
                </a:solidFill>
              </a:rPr>
              <a:t>他自治体への展開</a:t>
            </a:r>
          </a:p>
        </p:txBody>
      </p:sp>
      <p:sp>
        <p:nvSpPr>
          <p:cNvPr id="3" name="テキスト ボックス 2">
            <a:extLst>
              <a:ext uri="{FF2B5EF4-FFF2-40B4-BE49-F238E27FC236}">
                <a16:creationId xmlns:a16="http://schemas.microsoft.com/office/drawing/2014/main" id="{E8FB3DEE-B674-4FD5-84A0-091755EE60EC}"/>
              </a:ext>
            </a:extLst>
          </p:cNvPr>
          <p:cNvSpPr txBox="1"/>
          <p:nvPr/>
        </p:nvSpPr>
        <p:spPr>
          <a:xfrm>
            <a:off x="216977" y="526944"/>
            <a:ext cx="5262979" cy="6186309"/>
          </a:xfrm>
          <a:prstGeom prst="rect">
            <a:avLst/>
          </a:prstGeom>
          <a:noFill/>
        </p:spPr>
        <p:txBody>
          <a:bodyPr wrap="none" rtlCol="0">
            <a:spAutoFit/>
          </a:bodyPr>
          <a:lstStyle/>
          <a:p>
            <a:r>
              <a:rPr kumimoji="1" lang="ja-JP" altLang="en-US" dirty="0"/>
              <a:t>展開方法に関しては、各分科会リーダーとも相談</a:t>
            </a:r>
            <a:endParaRPr kumimoji="1" lang="en-US" altLang="ja-JP" dirty="0"/>
          </a:p>
          <a:p>
            <a:r>
              <a:rPr kumimoji="1" lang="ja-JP" altLang="en-US" dirty="0"/>
              <a:t>＆自治体フロントの</a:t>
            </a:r>
            <a:r>
              <a:rPr kumimoji="1" lang="en-US" altLang="ja-JP" dirty="0"/>
              <a:t>SI/</a:t>
            </a:r>
            <a:r>
              <a:rPr kumimoji="1" lang="ja-JP" altLang="en-US" dirty="0"/>
              <a:t>コンサルティングも必要</a:t>
            </a:r>
            <a:endParaRPr kumimoji="1" lang="en-US" altLang="ja-JP" dirty="0"/>
          </a:p>
          <a:p>
            <a:endParaRPr kumimoji="1" lang="en-US" altLang="ja-JP" dirty="0"/>
          </a:p>
          <a:p>
            <a:r>
              <a:rPr kumimoji="1" lang="ja-JP" altLang="en-US" dirty="0"/>
              <a:t>以下まだ未定ではあるが、検討自治体</a:t>
            </a:r>
            <a:endParaRPr kumimoji="1" lang="en-US" altLang="ja-JP" dirty="0"/>
          </a:p>
          <a:p>
            <a:endParaRPr kumimoji="1" lang="en-US" altLang="ja-JP" dirty="0"/>
          </a:p>
          <a:p>
            <a:r>
              <a:rPr kumimoji="1" lang="ja-JP" altLang="en-US" dirty="0"/>
              <a:t>・池田市・箕面市を入れた北摂スマートシティ</a:t>
            </a:r>
            <a:endParaRPr kumimoji="1" lang="en-US" altLang="ja-JP" dirty="0"/>
          </a:p>
          <a:p>
            <a:r>
              <a:rPr kumimoji="1" lang="ja-JP" altLang="en-US" dirty="0"/>
              <a:t>・大阪希望自治体（</a:t>
            </a:r>
            <a:r>
              <a:rPr kumimoji="1" lang="en-US" altLang="ja-JP" dirty="0"/>
              <a:t>43</a:t>
            </a:r>
            <a:r>
              <a:rPr kumimoji="1" lang="ja-JP" altLang="en-US" dirty="0"/>
              <a:t>自治体）</a:t>
            </a:r>
            <a:endParaRPr kumimoji="1" lang="en-US" altLang="ja-JP" dirty="0"/>
          </a:p>
          <a:p>
            <a:r>
              <a:rPr kumimoji="1" lang="ja-JP" altLang="en-US" dirty="0"/>
              <a:t>・福井県</a:t>
            </a:r>
            <a:endParaRPr kumimoji="1" lang="en-US" altLang="ja-JP" dirty="0"/>
          </a:p>
          <a:p>
            <a:endParaRPr kumimoji="1" lang="en-US" altLang="ja-JP" dirty="0"/>
          </a:p>
          <a:p>
            <a:r>
              <a:rPr kumimoji="1" lang="ja-JP" altLang="en-US" dirty="0"/>
              <a:t>・横浜市</a:t>
            </a:r>
            <a:endParaRPr kumimoji="1" lang="en-US" altLang="ja-JP" dirty="0"/>
          </a:p>
          <a:p>
            <a:r>
              <a:rPr kumimoji="1" lang="ja-JP" altLang="en-US" dirty="0"/>
              <a:t>・埼玉県</a:t>
            </a:r>
            <a:endParaRPr kumimoji="1" lang="en-US" altLang="ja-JP" dirty="0"/>
          </a:p>
          <a:p>
            <a:r>
              <a:rPr kumimoji="1" lang="ja-JP" altLang="en-US" dirty="0"/>
              <a:t>・山形市</a:t>
            </a:r>
            <a:endParaRPr kumimoji="1" lang="en-US" altLang="ja-JP" dirty="0"/>
          </a:p>
          <a:p>
            <a:r>
              <a:rPr kumimoji="1" lang="ja-JP" altLang="en-US" dirty="0"/>
              <a:t>・市原市</a:t>
            </a:r>
            <a:endParaRPr kumimoji="1" lang="en-US" altLang="ja-JP" dirty="0"/>
          </a:p>
          <a:p>
            <a:r>
              <a:rPr kumimoji="1" lang="ja-JP" altLang="en-US" dirty="0"/>
              <a:t>・市川市</a:t>
            </a:r>
            <a:endParaRPr kumimoji="1" lang="en-US" altLang="ja-JP" dirty="0"/>
          </a:p>
          <a:p>
            <a:r>
              <a:rPr kumimoji="1" lang="ja-JP" altLang="en-US" dirty="0"/>
              <a:t>・沖縄県</a:t>
            </a:r>
            <a:endParaRPr kumimoji="1" lang="en-US" altLang="ja-JP" dirty="0"/>
          </a:p>
          <a:p>
            <a:r>
              <a:rPr kumimoji="1" lang="ja-JP" altLang="en-US" dirty="0"/>
              <a:t>・函館市</a:t>
            </a:r>
            <a:endParaRPr kumimoji="1" lang="en-US" altLang="ja-JP" dirty="0"/>
          </a:p>
          <a:p>
            <a:r>
              <a:rPr kumimoji="1" lang="ja-JP" altLang="en-US" dirty="0"/>
              <a:t>・佐賀県</a:t>
            </a:r>
            <a:endParaRPr kumimoji="1" lang="en-US" altLang="ja-JP" dirty="0"/>
          </a:p>
          <a:p>
            <a:r>
              <a:rPr kumimoji="1" lang="ja-JP" altLang="en-US" dirty="0"/>
              <a:t>・仙台市</a:t>
            </a:r>
            <a:endParaRPr kumimoji="1" lang="en-US" altLang="ja-JP" dirty="0"/>
          </a:p>
          <a:p>
            <a:r>
              <a:rPr kumimoji="1" lang="ja-JP" altLang="en-US" dirty="0"/>
              <a:t>・宇都宮市</a:t>
            </a:r>
            <a:endParaRPr kumimoji="1" lang="en-US" altLang="ja-JP" dirty="0"/>
          </a:p>
          <a:p>
            <a:r>
              <a:rPr kumimoji="1" lang="ja-JP" altLang="en-US" dirty="0"/>
              <a:t>・長崎県</a:t>
            </a:r>
            <a:endParaRPr kumimoji="1" lang="en-US" altLang="ja-JP" dirty="0"/>
          </a:p>
          <a:p>
            <a:r>
              <a:rPr kumimoji="1" lang="ja-JP" altLang="en-US" dirty="0"/>
              <a:t>・雲仙市</a:t>
            </a:r>
            <a:endParaRPr kumimoji="1" lang="en-US" altLang="ja-JP" dirty="0"/>
          </a:p>
          <a:p>
            <a:r>
              <a:rPr kumimoji="1" lang="ja-JP" altLang="en-US" dirty="0"/>
              <a:t>・大熊町　など、あと海外も</a:t>
            </a:r>
          </a:p>
        </p:txBody>
      </p:sp>
      <p:sp>
        <p:nvSpPr>
          <p:cNvPr id="5" name="四角形: 角を丸くする 4">
            <a:extLst>
              <a:ext uri="{FF2B5EF4-FFF2-40B4-BE49-F238E27FC236}">
                <a16:creationId xmlns:a16="http://schemas.microsoft.com/office/drawing/2014/main" id="{1C1D6C67-1E59-4E4A-8EB0-1866BA7DAC30}"/>
              </a:ext>
            </a:extLst>
          </p:cNvPr>
          <p:cNvSpPr/>
          <p:nvPr/>
        </p:nvSpPr>
        <p:spPr>
          <a:xfrm>
            <a:off x="5848032" y="1865413"/>
            <a:ext cx="2758698" cy="619932"/>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dirty="0"/>
              <a:t>課題を整理</a:t>
            </a:r>
          </a:p>
        </p:txBody>
      </p:sp>
      <p:sp>
        <p:nvSpPr>
          <p:cNvPr id="6" name="四角形: 角を丸くする 5">
            <a:extLst>
              <a:ext uri="{FF2B5EF4-FFF2-40B4-BE49-F238E27FC236}">
                <a16:creationId xmlns:a16="http://schemas.microsoft.com/office/drawing/2014/main" id="{B7D7B3B9-4EFB-45F7-8F44-0467BF2280A2}"/>
              </a:ext>
            </a:extLst>
          </p:cNvPr>
          <p:cNvSpPr/>
          <p:nvPr/>
        </p:nvSpPr>
        <p:spPr>
          <a:xfrm>
            <a:off x="5848032" y="2862471"/>
            <a:ext cx="2758698" cy="619932"/>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dirty="0"/>
              <a:t>対応内容・サービス検討</a:t>
            </a:r>
          </a:p>
        </p:txBody>
      </p:sp>
      <p:sp>
        <p:nvSpPr>
          <p:cNvPr id="7" name="四角形: 角を丸くする 6">
            <a:extLst>
              <a:ext uri="{FF2B5EF4-FFF2-40B4-BE49-F238E27FC236}">
                <a16:creationId xmlns:a16="http://schemas.microsoft.com/office/drawing/2014/main" id="{545C1745-8513-4859-A6E9-0A6D8A5FADCC}"/>
              </a:ext>
            </a:extLst>
          </p:cNvPr>
          <p:cNvSpPr/>
          <p:nvPr/>
        </p:nvSpPr>
        <p:spPr>
          <a:xfrm>
            <a:off x="5848032" y="3833699"/>
            <a:ext cx="2758698" cy="619932"/>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dirty="0"/>
              <a:t>サービス構築</a:t>
            </a:r>
            <a:endParaRPr kumimoji="1" lang="en-US" altLang="ja-JP" dirty="0"/>
          </a:p>
          <a:p>
            <a:pPr algn="ctr"/>
            <a:r>
              <a:rPr kumimoji="1" lang="ja-JP" altLang="en-US" dirty="0"/>
              <a:t>地元企業との連携</a:t>
            </a:r>
          </a:p>
        </p:txBody>
      </p:sp>
      <p:sp>
        <p:nvSpPr>
          <p:cNvPr id="8" name="四角形: 角を丸くする 7">
            <a:extLst>
              <a:ext uri="{FF2B5EF4-FFF2-40B4-BE49-F238E27FC236}">
                <a16:creationId xmlns:a16="http://schemas.microsoft.com/office/drawing/2014/main" id="{4DD14D57-C583-4CF6-981E-5DBB5CBC33F1}"/>
              </a:ext>
            </a:extLst>
          </p:cNvPr>
          <p:cNvSpPr/>
          <p:nvPr/>
        </p:nvSpPr>
        <p:spPr>
          <a:xfrm>
            <a:off x="5848032" y="4892750"/>
            <a:ext cx="2758698" cy="619932"/>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dirty="0"/>
              <a:t>サービス開始</a:t>
            </a:r>
          </a:p>
        </p:txBody>
      </p:sp>
      <p:sp>
        <p:nvSpPr>
          <p:cNvPr id="11" name="右中かっこ 10">
            <a:extLst>
              <a:ext uri="{FF2B5EF4-FFF2-40B4-BE49-F238E27FC236}">
                <a16:creationId xmlns:a16="http://schemas.microsoft.com/office/drawing/2014/main" id="{7472D184-BB87-41BF-8CB4-40F66D7E540C}"/>
              </a:ext>
            </a:extLst>
          </p:cNvPr>
          <p:cNvSpPr/>
          <p:nvPr/>
        </p:nvSpPr>
        <p:spPr>
          <a:xfrm>
            <a:off x="8870201" y="1865413"/>
            <a:ext cx="247970" cy="1697064"/>
          </a:xfrm>
          <a:prstGeom prst="rightBrace">
            <a:avLst/>
          </a:prstGeom>
        </p:spPr>
        <p:style>
          <a:lnRef idx="1">
            <a:schemeClr val="dk1"/>
          </a:lnRef>
          <a:fillRef idx="0">
            <a:schemeClr val="dk1"/>
          </a:fillRef>
          <a:effectRef idx="0">
            <a:schemeClr val="dk1"/>
          </a:effectRef>
          <a:fontRef idx="minor">
            <a:schemeClr val="tx1"/>
          </a:fontRef>
        </p:style>
        <p:txBody>
          <a:bodyPr rtlCol="0" anchor="ctr"/>
          <a:lstStyle/>
          <a:p>
            <a:pPr algn="ctr"/>
            <a:endParaRPr kumimoji="1" lang="ja-JP" altLang="en-US"/>
          </a:p>
        </p:txBody>
      </p:sp>
      <p:sp>
        <p:nvSpPr>
          <p:cNvPr id="12" name="右中かっこ 11">
            <a:extLst>
              <a:ext uri="{FF2B5EF4-FFF2-40B4-BE49-F238E27FC236}">
                <a16:creationId xmlns:a16="http://schemas.microsoft.com/office/drawing/2014/main" id="{175266E9-2DC0-4E7F-890F-5618AC1E0307}"/>
              </a:ext>
            </a:extLst>
          </p:cNvPr>
          <p:cNvSpPr/>
          <p:nvPr/>
        </p:nvSpPr>
        <p:spPr>
          <a:xfrm>
            <a:off x="8898616" y="3714877"/>
            <a:ext cx="247970" cy="1697064"/>
          </a:xfrm>
          <a:prstGeom prst="rightBrace">
            <a:avLst/>
          </a:prstGeom>
        </p:spPr>
        <p:style>
          <a:lnRef idx="1">
            <a:schemeClr val="dk1"/>
          </a:lnRef>
          <a:fillRef idx="0">
            <a:schemeClr val="dk1"/>
          </a:fillRef>
          <a:effectRef idx="0">
            <a:schemeClr val="dk1"/>
          </a:effectRef>
          <a:fontRef idx="minor">
            <a:schemeClr val="tx1"/>
          </a:fontRef>
        </p:style>
        <p:txBody>
          <a:bodyPr rtlCol="0" anchor="ctr"/>
          <a:lstStyle/>
          <a:p>
            <a:pPr algn="ctr"/>
            <a:endParaRPr kumimoji="1" lang="ja-JP" altLang="en-US"/>
          </a:p>
        </p:txBody>
      </p:sp>
      <p:sp>
        <p:nvSpPr>
          <p:cNvPr id="13" name="テキスト ボックス 12">
            <a:extLst>
              <a:ext uri="{FF2B5EF4-FFF2-40B4-BE49-F238E27FC236}">
                <a16:creationId xmlns:a16="http://schemas.microsoft.com/office/drawing/2014/main" id="{35C7B92B-04BE-45C4-A9FF-7A23F396AB3D}"/>
              </a:ext>
            </a:extLst>
          </p:cNvPr>
          <p:cNvSpPr txBox="1"/>
          <p:nvPr/>
        </p:nvSpPr>
        <p:spPr>
          <a:xfrm>
            <a:off x="9106771" y="2493139"/>
            <a:ext cx="2031325" cy="369332"/>
          </a:xfrm>
          <a:prstGeom prst="rect">
            <a:avLst/>
          </a:prstGeom>
          <a:noFill/>
        </p:spPr>
        <p:txBody>
          <a:bodyPr wrap="none" rtlCol="0">
            <a:spAutoFit/>
          </a:bodyPr>
          <a:lstStyle/>
          <a:p>
            <a:r>
              <a:rPr kumimoji="1" lang="ja-JP" altLang="en-US" dirty="0"/>
              <a:t>コンサルティング</a:t>
            </a:r>
          </a:p>
        </p:txBody>
      </p:sp>
      <p:sp>
        <p:nvSpPr>
          <p:cNvPr id="14" name="テキスト ボックス 13">
            <a:extLst>
              <a:ext uri="{FF2B5EF4-FFF2-40B4-BE49-F238E27FC236}">
                <a16:creationId xmlns:a16="http://schemas.microsoft.com/office/drawing/2014/main" id="{74CCAB1B-362C-44EF-963F-078020391D2F}"/>
              </a:ext>
            </a:extLst>
          </p:cNvPr>
          <p:cNvSpPr txBox="1"/>
          <p:nvPr/>
        </p:nvSpPr>
        <p:spPr>
          <a:xfrm>
            <a:off x="9146586" y="4378743"/>
            <a:ext cx="415498" cy="369332"/>
          </a:xfrm>
          <a:prstGeom prst="rect">
            <a:avLst/>
          </a:prstGeom>
          <a:noFill/>
        </p:spPr>
        <p:txBody>
          <a:bodyPr wrap="none" rtlCol="0">
            <a:spAutoFit/>
          </a:bodyPr>
          <a:lstStyle/>
          <a:p>
            <a:r>
              <a:rPr kumimoji="1" lang="en-US" altLang="ja-JP" dirty="0"/>
              <a:t>SI</a:t>
            </a:r>
            <a:endParaRPr kumimoji="1" lang="ja-JP" altLang="en-US" dirty="0"/>
          </a:p>
        </p:txBody>
      </p:sp>
      <p:sp>
        <p:nvSpPr>
          <p:cNvPr id="15" name="テキスト ボックス 14">
            <a:extLst>
              <a:ext uri="{FF2B5EF4-FFF2-40B4-BE49-F238E27FC236}">
                <a16:creationId xmlns:a16="http://schemas.microsoft.com/office/drawing/2014/main" id="{81DFAEEA-FEB2-4341-9B60-C0AE8D6502DA}"/>
              </a:ext>
            </a:extLst>
          </p:cNvPr>
          <p:cNvSpPr txBox="1"/>
          <p:nvPr/>
        </p:nvSpPr>
        <p:spPr>
          <a:xfrm>
            <a:off x="5925523" y="1211857"/>
            <a:ext cx="3647152" cy="369332"/>
          </a:xfrm>
          <a:prstGeom prst="rect">
            <a:avLst/>
          </a:prstGeom>
          <a:noFill/>
        </p:spPr>
        <p:txBody>
          <a:bodyPr wrap="none" rtlCol="0">
            <a:spAutoFit/>
          </a:bodyPr>
          <a:lstStyle/>
          <a:p>
            <a:r>
              <a:rPr kumimoji="1" lang="ja-JP" altLang="en-US" dirty="0"/>
              <a:t>各自治体向けにワーキングを準備</a:t>
            </a:r>
          </a:p>
        </p:txBody>
      </p:sp>
      <p:sp>
        <p:nvSpPr>
          <p:cNvPr id="16" name="テキスト ボックス 15">
            <a:extLst>
              <a:ext uri="{FF2B5EF4-FFF2-40B4-BE49-F238E27FC236}">
                <a16:creationId xmlns:a16="http://schemas.microsoft.com/office/drawing/2014/main" id="{7EA4D092-30CC-40DD-B7EF-3EFF3E037A68}"/>
              </a:ext>
            </a:extLst>
          </p:cNvPr>
          <p:cNvSpPr txBox="1"/>
          <p:nvPr/>
        </p:nvSpPr>
        <p:spPr>
          <a:xfrm>
            <a:off x="4988282" y="5763237"/>
            <a:ext cx="6955750" cy="830997"/>
          </a:xfrm>
          <a:prstGeom prst="rect">
            <a:avLst/>
          </a:prstGeom>
          <a:noFill/>
        </p:spPr>
        <p:txBody>
          <a:bodyPr wrap="none" rtlCol="0">
            <a:spAutoFit/>
          </a:bodyPr>
          <a:lstStyle/>
          <a:p>
            <a:r>
              <a:rPr kumimoji="1" lang="ja-JP" altLang="en-US" sz="2400" b="1" dirty="0">
                <a:solidFill>
                  <a:srgbClr val="00B050"/>
                </a:solidFill>
              </a:rPr>
              <a:t>基本を豊能町のワーキング参加で、各ワーキング</a:t>
            </a:r>
            <a:br>
              <a:rPr kumimoji="1" lang="en-US" altLang="ja-JP" sz="2400" b="1" dirty="0">
                <a:solidFill>
                  <a:srgbClr val="00B050"/>
                </a:solidFill>
              </a:rPr>
            </a:br>
            <a:r>
              <a:rPr kumimoji="1" lang="ja-JP" altLang="en-US" sz="2400" b="1" dirty="0">
                <a:solidFill>
                  <a:srgbClr val="00B050"/>
                </a:solidFill>
              </a:rPr>
              <a:t>（有料・無料などの仕分けもそろそろ）</a:t>
            </a:r>
          </a:p>
        </p:txBody>
      </p:sp>
    </p:spTree>
    <p:extLst>
      <p:ext uri="{BB962C8B-B14F-4D97-AF65-F5344CB8AC3E}">
        <p14:creationId xmlns:p14="http://schemas.microsoft.com/office/powerpoint/2010/main" val="321201126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5" name="直線矢印コネクタ 14">
            <a:extLst>
              <a:ext uri="{FF2B5EF4-FFF2-40B4-BE49-F238E27FC236}">
                <a16:creationId xmlns:a16="http://schemas.microsoft.com/office/drawing/2014/main" id="{83B978B8-6337-4494-9921-81E4081793D8}"/>
              </a:ext>
            </a:extLst>
          </p:cNvPr>
          <p:cNvCxnSpPr>
            <a:cxnSpLocks/>
          </p:cNvCxnSpPr>
          <p:nvPr/>
        </p:nvCxnSpPr>
        <p:spPr>
          <a:xfrm>
            <a:off x="4002654" y="6390207"/>
            <a:ext cx="4151403" cy="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4" name="テキスト ボックス 3"/>
          <p:cNvSpPr txBox="1"/>
          <p:nvPr/>
        </p:nvSpPr>
        <p:spPr>
          <a:xfrm>
            <a:off x="1524000" y="815926"/>
            <a:ext cx="9144000" cy="369332"/>
          </a:xfrm>
          <a:prstGeom prst="rect">
            <a:avLst/>
          </a:prstGeom>
          <a:solidFill>
            <a:schemeClr val="accent5">
              <a:lumMod val="75000"/>
            </a:schemeClr>
          </a:solidFill>
        </p:spPr>
        <p:txBody>
          <a:bodyPr wrap="square" rtlCol="0">
            <a:spAutoFit/>
          </a:bodyPr>
          <a:lstStyle/>
          <a:p>
            <a:pPr algn="ctr"/>
            <a:r>
              <a:rPr lang="ja-JP" altLang="en-US" b="1" dirty="0">
                <a:solidFill>
                  <a:schemeClr val="bg1"/>
                </a:solidFill>
              </a:rPr>
              <a:t>大阪府</a:t>
            </a:r>
            <a:r>
              <a:rPr lang="en-US" altLang="ja-JP" b="1" dirty="0">
                <a:solidFill>
                  <a:schemeClr val="bg1"/>
                </a:solidFill>
              </a:rPr>
              <a:t>A</a:t>
            </a:r>
            <a:r>
              <a:rPr lang="ja-JP" altLang="en-US" b="1" dirty="0">
                <a:solidFill>
                  <a:schemeClr val="bg1"/>
                </a:solidFill>
              </a:rPr>
              <a:t>市</a:t>
            </a:r>
            <a:r>
              <a:rPr lang="en-US" altLang="ja-JP" b="1" dirty="0">
                <a:solidFill>
                  <a:schemeClr val="bg1"/>
                </a:solidFill>
              </a:rPr>
              <a:t>【3</a:t>
            </a:r>
            <a:r>
              <a:rPr lang="ja-JP" altLang="en-US" b="1" dirty="0">
                <a:solidFill>
                  <a:schemeClr val="bg1"/>
                </a:solidFill>
              </a:rPr>
              <a:t>世代が繋がる町</a:t>
            </a:r>
            <a:r>
              <a:rPr lang="en-US" altLang="ja-JP" b="1" dirty="0">
                <a:solidFill>
                  <a:schemeClr val="bg1"/>
                </a:solidFill>
              </a:rPr>
              <a:t>】</a:t>
            </a:r>
            <a:endParaRPr lang="ja-JP" altLang="en-US" b="1" dirty="0">
              <a:solidFill>
                <a:schemeClr val="bg1"/>
              </a:solidFill>
            </a:endParaRPr>
          </a:p>
        </p:txBody>
      </p:sp>
      <p:sp>
        <p:nvSpPr>
          <p:cNvPr id="5" name="テキスト ボックス 4"/>
          <p:cNvSpPr txBox="1"/>
          <p:nvPr/>
        </p:nvSpPr>
        <p:spPr>
          <a:xfrm>
            <a:off x="1786219" y="2002155"/>
            <a:ext cx="2228850" cy="276999"/>
          </a:xfrm>
          <a:prstGeom prst="rect">
            <a:avLst/>
          </a:prstGeom>
          <a:noFill/>
        </p:spPr>
        <p:txBody>
          <a:bodyPr wrap="square" rtlCol="0">
            <a:spAutoFit/>
          </a:bodyPr>
          <a:lstStyle/>
          <a:p>
            <a:r>
              <a:rPr lang="en-US" altLang="ja-JP" sz="1200" b="1"/>
              <a:t>(2)</a:t>
            </a:r>
            <a:r>
              <a:rPr lang="ja-JP" altLang="en-US" sz="1200" b="1"/>
              <a:t>解決したい課題</a:t>
            </a:r>
          </a:p>
        </p:txBody>
      </p:sp>
      <p:sp>
        <p:nvSpPr>
          <p:cNvPr id="6" name="テキスト ボックス 5"/>
          <p:cNvSpPr txBox="1"/>
          <p:nvPr/>
        </p:nvSpPr>
        <p:spPr>
          <a:xfrm>
            <a:off x="1767344" y="3102991"/>
            <a:ext cx="2228850" cy="276999"/>
          </a:xfrm>
          <a:prstGeom prst="rect">
            <a:avLst/>
          </a:prstGeom>
          <a:noFill/>
        </p:spPr>
        <p:txBody>
          <a:bodyPr wrap="square" rtlCol="0">
            <a:spAutoFit/>
          </a:bodyPr>
          <a:lstStyle/>
          <a:p>
            <a:r>
              <a:rPr lang="en-US" altLang="ja-JP" sz="1200" b="1"/>
              <a:t>(3)</a:t>
            </a:r>
            <a:r>
              <a:rPr lang="ja-JP" altLang="en-US" sz="1200" b="1"/>
              <a:t>課題解決のための糸口</a:t>
            </a:r>
          </a:p>
        </p:txBody>
      </p:sp>
      <p:sp>
        <p:nvSpPr>
          <p:cNvPr id="7" name="テキスト ボックス 6"/>
          <p:cNvSpPr txBox="1"/>
          <p:nvPr/>
        </p:nvSpPr>
        <p:spPr>
          <a:xfrm>
            <a:off x="1767344" y="1303776"/>
            <a:ext cx="2228850" cy="276999"/>
          </a:xfrm>
          <a:prstGeom prst="rect">
            <a:avLst/>
          </a:prstGeom>
          <a:noFill/>
        </p:spPr>
        <p:txBody>
          <a:bodyPr wrap="square" rtlCol="0">
            <a:spAutoFit/>
          </a:bodyPr>
          <a:lstStyle/>
          <a:p>
            <a:r>
              <a:rPr lang="en-US" altLang="ja-JP" sz="1200" b="1"/>
              <a:t>(1)</a:t>
            </a:r>
            <a:r>
              <a:rPr lang="ja-JP" altLang="en-US" sz="1200" b="1"/>
              <a:t>解決したい課題分野</a:t>
            </a:r>
          </a:p>
        </p:txBody>
      </p:sp>
      <p:sp>
        <p:nvSpPr>
          <p:cNvPr id="8" name="テキスト ボックス 7"/>
          <p:cNvSpPr txBox="1"/>
          <p:nvPr/>
        </p:nvSpPr>
        <p:spPr>
          <a:xfrm>
            <a:off x="1767345" y="4637292"/>
            <a:ext cx="4045321" cy="276999"/>
          </a:xfrm>
          <a:prstGeom prst="rect">
            <a:avLst/>
          </a:prstGeom>
          <a:noFill/>
        </p:spPr>
        <p:txBody>
          <a:bodyPr wrap="square" rtlCol="0">
            <a:spAutoFit/>
          </a:bodyPr>
          <a:lstStyle/>
          <a:p>
            <a:r>
              <a:rPr lang="en-US" altLang="ja-JP" sz="1200" b="1"/>
              <a:t>(4)</a:t>
            </a:r>
            <a:r>
              <a:rPr lang="ja-JP" altLang="en-US" sz="1200" b="1"/>
              <a:t>課題解決の対象住民数・関連するデータ</a:t>
            </a:r>
          </a:p>
        </p:txBody>
      </p:sp>
      <p:sp>
        <p:nvSpPr>
          <p:cNvPr id="9" name="テキスト ボックス 8"/>
          <p:cNvSpPr txBox="1"/>
          <p:nvPr/>
        </p:nvSpPr>
        <p:spPr>
          <a:xfrm>
            <a:off x="1786220" y="2256068"/>
            <a:ext cx="8602755" cy="784830"/>
          </a:xfrm>
          <a:prstGeom prst="rect">
            <a:avLst/>
          </a:prstGeom>
          <a:noFill/>
          <a:ln>
            <a:solidFill>
              <a:schemeClr val="tx1"/>
            </a:solidFill>
          </a:ln>
        </p:spPr>
        <p:txBody>
          <a:bodyPr wrap="square" rtlCol="0">
            <a:spAutoFit/>
          </a:bodyPr>
          <a:lstStyle/>
          <a:p>
            <a:r>
              <a:rPr lang="en-US" altLang="ja-JP" sz="900"/>
              <a:t>A.</a:t>
            </a:r>
            <a:r>
              <a:rPr lang="ja-JP" altLang="en-US" sz="900"/>
              <a:t> 急速に進む人口流出と少子高齢化</a:t>
            </a:r>
            <a:endParaRPr lang="en-US" altLang="ja-JP" sz="900"/>
          </a:p>
          <a:p>
            <a:r>
              <a:rPr lang="ja-JP" altLang="en-US" sz="900"/>
              <a:t>　・</a:t>
            </a:r>
            <a:r>
              <a:rPr lang="en-US" altLang="ja-JP" sz="900"/>
              <a:t>2020</a:t>
            </a:r>
            <a:r>
              <a:rPr lang="ja-JP" altLang="en-US" sz="900"/>
              <a:t>年は、約○○○○人の人口が、</a:t>
            </a:r>
            <a:r>
              <a:rPr lang="en-US" altLang="ja-JP" sz="900"/>
              <a:t>2045</a:t>
            </a:r>
            <a:r>
              <a:rPr lang="ja-JP" altLang="en-US" sz="900"/>
              <a:t>年には約○○○人になる。</a:t>
            </a:r>
            <a:endParaRPr lang="en-US" altLang="ja-JP" sz="900"/>
          </a:p>
          <a:p>
            <a:r>
              <a:rPr lang="ja-JP" altLang="en-US" sz="900"/>
              <a:t>　・人口流出と共に少子高齢化も進み、・・・等が課題なる。</a:t>
            </a:r>
            <a:endParaRPr lang="en-US" altLang="ja-JP" sz="900"/>
          </a:p>
          <a:p>
            <a:r>
              <a:rPr lang="en-US" altLang="ja-JP" sz="900"/>
              <a:t>B.</a:t>
            </a:r>
            <a:r>
              <a:rPr lang="ja-JP" altLang="en-US" sz="900"/>
              <a:t> 住民の交通手段</a:t>
            </a:r>
            <a:endParaRPr lang="en-US" altLang="ja-JP" sz="900"/>
          </a:p>
          <a:p>
            <a:r>
              <a:rPr lang="ja-JP" altLang="en-US" sz="900"/>
              <a:t>　・東西間の移動手段が不便であり・・・が必要である。</a:t>
            </a:r>
            <a:endParaRPr lang="en-US" altLang="ja-JP" sz="900"/>
          </a:p>
        </p:txBody>
      </p:sp>
      <p:sp>
        <p:nvSpPr>
          <p:cNvPr id="10" name="テキスト ボックス 9"/>
          <p:cNvSpPr txBox="1"/>
          <p:nvPr/>
        </p:nvSpPr>
        <p:spPr>
          <a:xfrm>
            <a:off x="1786220" y="3365890"/>
            <a:ext cx="8602755" cy="1200329"/>
          </a:xfrm>
          <a:prstGeom prst="rect">
            <a:avLst/>
          </a:prstGeom>
          <a:noFill/>
          <a:ln>
            <a:solidFill>
              <a:schemeClr val="tx1"/>
            </a:solidFill>
          </a:ln>
        </p:spPr>
        <p:txBody>
          <a:bodyPr wrap="square" rtlCol="0">
            <a:spAutoFit/>
          </a:bodyPr>
          <a:lstStyle/>
          <a:p>
            <a:r>
              <a:rPr lang="en-US" altLang="ja-JP" sz="900"/>
              <a:t>A.</a:t>
            </a:r>
            <a:r>
              <a:rPr lang="ja-JP" altLang="en-US" sz="900"/>
              <a:t> 子育て世代が住みやすいまちづくり</a:t>
            </a:r>
            <a:endParaRPr lang="en-US" altLang="ja-JP" sz="900"/>
          </a:p>
          <a:p>
            <a:r>
              <a:rPr lang="ja-JP" altLang="en-US" sz="900"/>
              <a:t>　・スマホアプリなどを活用し乗車予約が出来るオンデマンド交通等の整備。</a:t>
            </a:r>
            <a:endParaRPr lang="en-US" altLang="ja-JP" sz="900"/>
          </a:p>
          <a:p>
            <a:r>
              <a:rPr lang="ja-JP" altLang="en-US" sz="900"/>
              <a:t>　・遠隔教育や、位置情報サービスの活用による・・・サービスの展開。</a:t>
            </a:r>
            <a:endParaRPr lang="en-US" altLang="ja-JP" sz="900"/>
          </a:p>
          <a:p>
            <a:r>
              <a:rPr lang="ja-JP" altLang="en-US" sz="900"/>
              <a:t>　・高齢者と子どもがコミュニケーションが取れる公共施設の再整備。</a:t>
            </a:r>
            <a:endParaRPr lang="en-US" altLang="ja-JP" sz="900"/>
          </a:p>
          <a:p>
            <a:r>
              <a:rPr lang="en-US" altLang="ja-JP" sz="900"/>
              <a:t>B.</a:t>
            </a:r>
            <a:r>
              <a:rPr lang="ja-JP" altLang="en-US" sz="900"/>
              <a:t>交通手段の不足を補う施策</a:t>
            </a:r>
            <a:endParaRPr lang="en-US" altLang="ja-JP" sz="900"/>
          </a:p>
          <a:p>
            <a:r>
              <a:rPr lang="ja-JP" altLang="en-US" sz="900"/>
              <a:t>　・ドローンや自動運転車を用いた買い物弱者への配送サービスの実施。</a:t>
            </a:r>
            <a:endParaRPr lang="en-US" altLang="ja-JP" sz="900"/>
          </a:p>
          <a:p>
            <a:r>
              <a:rPr lang="ja-JP" altLang="en-US" sz="900"/>
              <a:t>　・健康診断データを収集する</a:t>
            </a:r>
            <a:r>
              <a:rPr lang="en-US" altLang="ja-JP" sz="900" err="1"/>
              <a:t>IoT</a:t>
            </a:r>
            <a:r>
              <a:rPr lang="ja-JP" altLang="en-US" sz="900"/>
              <a:t>機器の導入等による通院への負担軽減。</a:t>
            </a:r>
            <a:endParaRPr lang="en-US" altLang="ja-JP" sz="900"/>
          </a:p>
          <a:p>
            <a:r>
              <a:rPr lang="ja-JP" altLang="en-US" sz="900"/>
              <a:t>　</a:t>
            </a:r>
            <a:endParaRPr lang="en-US" altLang="ja-JP" sz="900"/>
          </a:p>
        </p:txBody>
      </p:sp>
      <p:sp>
        <p:nvSpPr>
          <p:cNvPr id="11" name="テキスト ボックス 10"/>
          <p:cNvSpPr txBox="1"/>
          <p:nvPr/>
        </p:nvSpPr>
        <p:spPr>
          <a:xfrm>
            <a:off x="1793560" y="1566265"/>
            <a:ext cx="8602755" cy="369332"/>
          </a:xfrm>
          <a:prstGeom prst="rect">
            <a:avLst/>
          </a:prstGeom>
          <a:noFill/>
          <a:ln>
            <a:solidFill>
              <a:schemeClr val="tx1"/>
            </a:solidFill>
          </a:ln>
        </p:spPr>
        <p:txBody>
          <a:bodyPr wrap="square" rtlCol="0">
            <a:spAutoFit/>
          </a:bodyPr>
          <a:lstStyle/>
          <a:p>
            <a:r>
              <a:rPr lang="ja-JP" altLang="en-US" sz="900"/>
              <a:t>［　］まちづくり　［</a:t>
            </a:r>
            <a:r>
              <a:rPr lang="en-US" altLang="ja-JP" sz="900"/>
              <a:t>A</a:t>
            </a:r>
            <a:r>
              <a:rPr lang="ja-JP" altLang="en-US" sz="900"/>
              <a:t>］少子化　［</a:t>
            </a:r>
            <a:r>
              <a:rPr lang="en-US" altLang="ja-JP" sz="900"/>
              <a:t>A</a:t>
            </a:r>
            <a:r>
              <a:rPr lang="ja-JP" altLang="en-US" sz="900"/>
              <a:t>］高齢化　［</a:t>
            </a:r>
            <a:r>
              <a:rPr lang="en-US" altLang="ja-JP" sz="900"/>
              <a:t>B</a:t>
            </a:r>
            <a:r>
              <a:rPr lang="ja-JP" altLang="en-US" sz="900"/>
              <a:t>］交通・移動　［　］医療・介護　［　］エネルギー・資源　［　］キャッシュレス［　］防災　［　］防犯　［　］物流［　］行政［　］教育 ［　］観光　［　］データ基盤連携　［　］通信網　［　］土地・インフラ整備［　］センサー　</a:t>
            </a:r>
            <a:r>
              <a:rPr lang="en-US" altLang="ja-JP" sz="900"/>
              <a:t>[</a:t>
            </a:r>
            <a:r>
              <a:rPr lang="ja-JP" altLang="en-US" sz="900"/>
              <a:t>　</a:t>
            </a:r>
            <a:r>
              <a:rPr lang="en-US" altLang="ja-JP" sz="900"/>
              <a:t>]</a:t>
            </a:r>
            <a:r>
              <a:rPr lang="ja-JP" altLang="en-US" sz="900"/>
              <a:t>その他　</a:t>
            </a:r>
          </a:p>
        </p:txBody>
      </p:sp>
      <p:sp>
        <p:nvSpPr>
          <p:cNvPr id="12" name="テキスト ボックス 11"/>
          <p:cNvSpPr txBox="1"/>
          <p:nvPr/>
        </p:nvSpPr>
        <p:spPr>
          <a:xfrm>
            <a:off x="1793560" y="4869404"/>
            <a:ext cx="8602755" cy="507831"/>
          </a:xfrm>
          <a:prstGeom prst="rect">
            <a:avLst/>
          </a:prstGeom>
          <a:noFill/>
          <a:ln>
            <a:solidFill>
              <a:schemeClr val="tx1"/>
            </a:solidFill>
          </a:ln>
        </p:spPr>
        <p:txBody>
          <a:bodyPr wrap="square" rtlCol="0">
            <a:spAutoFit/>
          </a:bodyPr>
          <a:lstStyle/>
          <a:p>
            <a:r>
              <a:rPr lang="ja-JP" altLang="en-US" sz="900"/>
              <a:t>○年齢別人口分布</a:t>
            </a:r>
            <a:endParaRPr lang="en-US" altLang="ja-JP" sz="900"/>
          </a:p>
          <a:p>
            <a:r>
              <a:rPr lang="ja-JP" altLang="en-US" sz="900"/>
              <a:t>○駅利用者数</a:t>
            </a:r>
            <a:r>
              <a:rPr lang="en-US" altLang="ja-JP" sz="900"/>
              <a:t>(</a:t>
            </a:r>
            <a:r>
              <a:rPr lang="ja-JP" altLang="en-US" sz="900"/>
              <a:t>○駅、約○○○○人</a:t>
            </a:r>
            <a:r>
              <a:rPr lang="en-US" altLang="ja-JP" sz="900"/>
              <a:t>)</a:t>
            </a:r>
          </a:p>
          <a:p>
            <a:r>
              <a:rPr lang="ja-JP" altLang="en-US" sz="900"/>
              <a:t>○</a:t>
            </a:r>
            <a:r>
              <a:rPr lang="en-US" altLang="ja-JP" sz="900"/>
              <a:t>1</a:t>
            </a:r>
            <a:r>
              <a:rPr lang="ja-JP" altLang="en-US" sz="900"/>
              <a:t>人あたりの自家用車保有台数</a:t>
            </a:r>
            <a:r>
              <a:rPr lang="en-US" altLang="ja-JP" sz="900"/>
              <a:t>(</a:t>
            </a:r>
            <a:r>
              <a:rPr lang="ja-JP" altLang="en-US" sz="900"/>
              <a:t>○台</a:t>
            </a:r>
            <a:r>
              <a:rPr lang="en-US" altLang="ja-JP" sz="900"/>
              <a:t>/</a:t>
            </a:r>
            <a:r>
              <a:rPr lang="ja-JP" altLang="en-US" sz="900"/>
              <a:t>人</a:t>
            </a:r>
            <a:r>
              <a:rPr lang="en-US" altLang="ja-JP" sz="900"/>
              <a:t>)</a:t>
            </a:r>
          </a:p>
        </p:txBody>
      </p:sp>
      <p:sp>
        <p:nvSpPr>
          <p:cNvPr id="14" name="正方形/長方形 13">
            <a:extLst>
              <a:ext uri="{FF2B5EF4-FFF2-40B4-BE49-F238E27FC236}">
                <a16:creationId xmlns:a16="http://schemas.microsoft.com/office/drawing/2014/main" id="{371471EA-03A2-40CC-B134-5067F21016F1}"/>
              </a:ext>
            </a:extLst>
          </p:cNvPr>
          <p:cNvSpPr/>
          <p:nvPr/>
        </p:nvSpPr>
        <p:spPr>
          <a:xfrm>
            <a:off x="4344798" y="4901659"/>
            <a:ext cx="4572000" cy="507831"/>
          </a:xfrm>
          <a:prstGeom prst="rect">
            <a:avLst/>
          </a:prstGeom>
        </p:spPr>
        <p:txBody>
          <a:bodyPr>
            <a:spAutoFit/>
          </a:bodyPr>
          <a:lstStyle/>
          <a:p>
            <a:r>
              <a:rPr lang="ja-JP" altLang="en-US" sz="900"/>
              <a:t>○保育所・認定こども園数</a:t>
            </a:r>
            <a:r>
              <a:rPr lang="en-US" altLang="ja-JP" sz="900"/>
              <a:t>(</a:t>
            </a:r>
            <a:r>
              <a:rPr lang="ja-JP" altLang="en-US" sz="900"/>
              <a:t>○か所</a:t>
            </a:r>
            <a:r>
              <a:rPr lang="en-US" altLang="ja-JP" sz="900"/>
              <a:t>)</a:t>
            </a:r>
          </a:p>
          <a:p>
            <a:r>
              <a:rPr lang="ja-JP" altLang="en-US" sz="900"/>
              <a:t>○学校数</a:t>
            </a:r>
            <a:r>
              <a:rPr lang="en-US" altLang="ja-JP" sz="900"/>
              <a:t>(</a:t>
            </a:r>
            <a:r>
              <a:rPr lang="ja-JP" altLang="en-US" sz="900"/>
              <a:t>小学校：○校、中学校：○校</a:t>
            </a:r>
            <a:r>
              <a:rPr lang="en-US" altLang="ja-JP" sz="900"/>
              <a:t>)</a:t>
            </a:r>
          </a:p>
          <a:p>
            <a:r>
              <a:rPr lang="ja-JP" altLang="en-US" sz="900"/>
              <a:t>○公共施設数　　</a:t>
            </a:r>
            <a:r>
              <a:rPr lang="en-US" altLang="ja-JP" sz="900"/>
              <a:t>…etc.</a:t>
            </a:r>
          </a:p>
        </p:txBody>
      </p:sp>
      <p:sp>
        <p:nvSpPr>
          <p:cNvPr id="2" name="角丸四角形吹き出し 1"/>
          <p:cNvSpPr/>
          <p:nvPr/>
        </p:nvSpPr>
        <p:spPr>
          <a:xfrm>
            <a:off x="3996194" y="3136509"/>
            <a:ext cx="5805000" cy="220397"/>
          </a:xfrm>
          <a:prstGeom prst="wedgeRoundRectCallout">
            <a:avLst>
              <a:gd name="adj1" fmla="val -55373"/>
              <a:gd name="adj2" fmla="val 156"/>
              <a:gd name="adj3" fmla="val 16667"/>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900">
                <a:solidFill>
                  <a:schemeClr val="tx1"/>
                </a:solidFill>
              </a:rPr>
              <a:t>課題解決の糸口として検討している内容を記載（内容は</a:t>
            </a:r>
            <a:r>
              <a:rPr lang="en-US" altLang="ja-JP" sz="900">
                <a:solidFill>
                  <a:schemeClr val="tx1"/>
                </a:solidFill>
              </a:rPr>
              <a:t>ICT</a:t>
            </a:r>
            <a:r>
              <a:rPr lang="ja-JP" altLang="en-US" sz="900">
                <a:solidFill>
                  <a:schemeClr val="tx1"/>
                </a:solidFill>
              </a:rPr>
              <a:t>技術と関係するものである必要はありません。）</a:t>
            </a:r>
          </a:p>
        </p:txBody>
      </p:sp>
      <p:sp>
        <p:nvSpPr>
          <p:cNvPr id="20" name="テキスト ボックス 19">
            <a:extLst>
              <a:ext uri="{FF2B5EF4-FFF2-40B4-BE49-F238E27FC236}">
                <a16:creationId xmlns:a16="http://schemas.microsoft.com/office/drawing/2014/main" id="{8242448B-9DBC-4ED9-988F-CF6C6B645B93}"/>
              </a:ext>
            </a:extLst>
          </p:cNvPr>
          <p:cNvSpPr txBox="1"/>
          <p:nvPr/>
        </p:nvSpPr>
        <p:spPr>
          <a:xfrm>
            <a:off x="1793560" y="5459851"/>
            <a:ext cx="4982225" cy="276999"/>
          </a:xfrm>
          <a:prstGeom prst="rect">
            <a:avLst/>
          </a:prstGeom>
          <a:noFill/>
        </p:spPr>
        <p:txBody>
          <a:bodyPr wrap="square" rtlCol="0">
            <a:spAutoFit/>
          </a:bodyPr>
          <a:lstStyle/>
          <a:p>
            <a:r>
              <a:rPr lang="en-US" altLang="ja-JP" sz="1200" b="1"/>
              <a:t>(5)</a:t>
            </a:r>
            <a:r>
              <a:rPr lang="ja-JP" altLang="en-US" sz="1200" b="1"/>
              <a:t>課題解決に関連する事業予算（令和</a:t>
            </a:r>
            <a:r>
              <a:rPr lang="en-US" altLang="ja-JP" sz="1200" b="1"/>
              <a:t>2</a:t>
            </a:r>
            <a:r>
              <a:rPr lang="ja-JP" altLang="en-US" sz="1200" b="1"/>
              <a:t>年度・</a:t>
            </a:r>
            <a:r>
              <a:rPr lang="en-US" altLang="ja-JP" sz="1200" b="1"/>
              <a:t>3</a:t>
            </a:r>
            <a:r>
              <a:rPr lang="ja-JP" altLang="en-US" sz="1200" b="1"/>
              <a:t>年度予算）</a:t>
            </a:r>
          </a:p>
        </p:txBody>
      </p:sp>
      <p:sp>
        <p:nvSpPr>
          <p:cNvPr id="21" name="テキスト ボックス 20">
            <a:extLst>
              <a:ext uri="{FF2B5EF4-FFF2-40B4-BE49-F238E27FC236}">
                <a16:creationId xmlns:a16="http://schemas.microsoft.com/office/drawing/2014/main" id="{75283354-2605-4AB6-928D-697A89F0C03A}"/>
              </a:ext>
            </a:extLst>
          </p:cNvPr>
          <p:cNvSpPr txBox="1"/>
          <p:nvPr/>
        </p:nvSpPr>
        <p:spPr>
          <a:xfrm>
            <a:off x="1793560" y="5713765"/>
            <a:ext cx="8602755" cy="230832"/>
          </a:xfrm>
          <a:prstGeom prst="rect">
            <a:avLst/>
          </a:prstGeom>
          <a:noFill/>
          <a:ln>
            <a:solidFill>
              <a:schemeClr val="tx1"/>
            </a:solidFill>
          </a:ln>
        </p:spPr>
        <p:txBody>
          <a:bodyPr wrap="square" rtlCol="0">
            <a:spAutoFit/>
          </a:bodyPr>
          <a:lstStyle/>
          <a:p>
            <a:r>
              <a:rPr lang="en-US" altLang="ja-JP" sz="900"/>
              <a:t>[</a:t>
            </a:r>
            <a:r>
              <a:rPr lang="ja-JP" altLang="en-US" sz="900"/>
              <a:t>　</a:t>
            </a:r>
            <a:r>
              <a:rPr lang="en-US" altLang="ja-JP" sz="900"/>
              <a:t>]</a:t>
            </a:r>
            <a:r>
              <a:rPr lang="ja-JP" altLang="en-US" sz="900"/>
              <a:t>令和２年度予算あり（　　　　　千円）　</a:t>
            </a:r>
            <a:r>
              <a:rPr lang="en-US" altLang="ja-JP" sz="900"/>
              <a:t>[</a:t>
            </a:r>
            <a:r>
              <a:rPr lang="ja-JP" altLang="en-US" sz="900"/>
              <a:t>　</a:t>
            </a:r>
            <a:r>
              <a:rPr lang="en-US" altLang="ja-JP" sz="900"/>
              <a:t>]</a:t>
            </a:r>
            <a:r>
              <a:rPr lang="ja-JP" altLang="en-US" sz="900"/>
              <a:t>令和３年度予算確保見込みあり（　　　　千円）　　</a:t>
            </a:r>
            <a:r>
              <a:rPr lang="en-US" altLang="ja-JP" sz="900"/>
              <a:t>[</a:t>
            </a:r>
            <a:r>
              <a:rPr lang="ja-JP" altLang="en-US" sz="900"/>
              <a:t>　</a:t>
            </a:r>
            <a:r>
              <a:rPr lang="en-US" altLang="ja-JP" sz="900"/>
              <a:t>]</a:t>
            </a:r>
            <a:r>
              <a:rPr lang="ja-JP" altLang="en-US" sz="900"/>
              <a:t>予算確保見込みなし　　</a:t>
            </a:r>
            <a:endParaRPr lang="en-US" altLang="ja-JP" sz="900"/>
          </a:p>
        </p:txBody>
      </p:sp>
      <p:sp>
        <p:nvSpPr>
          <p:cNvPr id="22" name="角丸四角形吹き出し 21"/>
          <p:cNvSpPr/>
          <p:nvPr/>
        </p:nvSpPr>
        <p:spPr>
          <a:xfrm>
            <a:off x="5609823" y="2708055"/>
            <a:ext cx="4636395" cy="240548"/>
          </a:xfrm>
          <a:prstGeom prst="wedgeRoundRectCallout">
            <a:avLst>
              <a:gd name="adj1" fmla="val -49021"/>
              <a:gd name="adj2" fmla="val -102963"/>
              <a:gd name="adj3" fmla="val 16667"/>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900">
                <a:solidFill>
                  <a:schemeClr val="tx1"/>
                </a:solidFill>
              </a:rPr>
              <a:t>解決したい課題を記載。（内容は</a:t>
            </a:r>
            <a:r>
              <a:rPr lang="en-US" altLang="ja-JP" sz="900">
                <a:solidFill>
                  <a:schemeClr val="tx1"/>
                </a:solidFill>
              </a:rPr>
              <a:t>ICT</a:t>
            </a:r>
            <a:r>
              <a:rPr lang="ja-JP" altLang="en-US" sz="900">
                <a:solidFill>
                  <a:schemeClr val="tx1"/>
                </a:solidFill>
              </a:rPr>
              <a:t>技術と関係するものである必要はありません。）</a:t>
            </a:r>
            <a:endParaRPr lang="en-US" altLang="ja-JP" sz="900">
              <a:solidFill>
                <a:schemeClr val="tx1"/>
              </a:solidFill>
            </a:endParaRPr>
          </a:p>
        </p:txBody>
      </p:sp>
      <p:sp>
        <p:nvSpPr>
          <p:cNvPr id="23" name="角丸四角形吹き出し 22"/>
          <p:cNvSpPr/>
          <p:nvPr/>
        </p:nvSpPr>
        <p:spPr>
          <a:xfrm>
            <a:off x="3797970" y="1264771"/>
            <a:ext cx="3125499" cy="240548"/>
          </a:xfrm>
          <a:prstGeom prst="wedgeRoundRectCallout">
            <a:avLst>
              <a:gd name="adj1" fmla="val -62349"/>
              <a:gd name="adj2" fmla="val 19668"/>
              <a:gd name="adj3" fmla="val 16667"/>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900">
                <a:solidFill>
                  <a:schemeClr val="tx1"/>
                </a:solidFill>
              </a:rPr>
              <a:t>（２）解決したい課題　に対応する記号を記載。</a:t>
            </a:r>
          </a:p>
        </p:txBody>
      </p:sp>
      <p:sp>
        <p:nvSpPr>
          <p:cNvPr id="24" name="角丸四角形吹き出し 23"/>
          <p:cNvSpPr/>
          <p:nvPr/>
        </p:nvSpPr>
        <p:spPr>
          <a:xfrm>
            <a:off x="4015070" y="2140313"/>
            <a:ext cx="4457169" cy="240548"/>
          </a:xfrm>
          <a:prstGeom prst="wedgeRoundRectCallout">
            <a:avLst>
              <a:gd name="adj1" fmla="val -55785"/>
              <a:gd name="adj2" fmla="val 31979"/>
              <a:gd name="adj3" fmla="val 16667"/>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900">
                <a:solidFill>
                  <a:schemeClr val="tx1"/>
                </a:solidFill>
              </a:rPr>
              <a:t>解決したい課題を記載。課題ごとに</a:t>
            </a:r>
            <a:r>
              <a:rPr lang="en-US" altLang="ja-JP" sz="900">
                <a:solidFill>
                  <a:schemeClr val="tx1"/>
                </a:solidFill>
              </a:rPr>
              <a:t>A</a:t>
            </a:r>
            <a:r>
              <a:rPr lang="ja-JP" altLang="en-US" sz="900" err="1">
                <a:solidFill>
                  <a:schemeClr val="tx1"/>
                </a:solidFill>
              </a:rPr>
              <a:t>、</a:t>
            </a:r>
            <a:r>
              <a:rPr lang="en-US" altLang="ja-JP" sz="900">
                <a:solidFill>
                  <a:schemeClr val="tx1"/>
                </a:solidFill>
              </a:rPr>
              <a:t>B</a:t>
            </a:r>
            <a:r>
              <a:rPr lang="ja-JP" altLang="en-US" sz="900" err="1">
                <a:solidFill>
                  <a:schemeClr val="tx1"/>
                </a:solidFill>
              </a:rPr>
              <a:t>、</a:t>
            </a:r>
            <a:r>
              <a:rPr lang="en-US" altLang="ja-JP" sz="900">
                <a:solidFill>
                  <a:schemeClr val="tx1"/>
                </a:solidFill>
              </a:rPr>
              <a:t>C</a:t>
            </a:r>
            <a:r>
              <a:rPr lang="ja-JP" altLang="en-US" sz="900">
                <a:solidFill>
                  <a:schemeClr val="tx1"/>
                </a:solidFill>
              </a:rPr>
              <a:t>の見出しを記載。（最大３つまで）</a:t>
            </a:r>
          </a:p>
        </p:txBody>
      </p:sp>
      <p:sp>
        <p:nvSpPr>
          <p:cNvPr id="26" name="角丸四角形吹き出し 25"/>
          <p:cNvSpPr/>
          <p:nvPr/>
        </p:nvSpPr>
        <p:spPr>
          <a:xfrm>
            <a:off x="6775784" y="4658552"/>
            <a:ext cx="2610769" cy="517909"/>
          </a:xfrm>
          <a:prstGeom prst="wedgeRoundRectCallout">
            <a:avLst>
              <a:gd name="adj1" fmla="val -66828"/>
              <a:gd name="adj2" fmla="val 23366"/>
              <a:gd name="adj3" fmla="val 16667"/>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900">
                <a:solidFill>
                  <a:schemeClr val="tx1"/>
                </a:solidFill>
              </a:rPr>
              <a:t>課題と関連する数値データを記載</a:t>
            </a:r>
            <a:endParaRPr lang="en-US" altLang="ja-JP" sz="900">
              <a:solidFill>
                <a:schemeClr val="tx1"/>
              </a:solidFill>
            </a:endParaRPr>
          </a:p>
          <a:p>
            <a:r>
              <a:rPr lang="en-US" altLang="ja-JP" sz="900" b="1">
                <a:solidFill>
                  <a:schemeClr val="tx1"/>
                </a:solidFill>
              </a:rPr>
              <a:t>※</a:t>
            </a:r>
            <a:r>
              <a:rPr lang="ja-JP" altLang="en-US" sz="900" b="1">
                <a:solidFill>
                  <a:schemeClr val="tx1"/>
                </a:solidFill>
              </a:rPr>
              <a:t>課題の主な対象となる概算住民数を必ず記載</a:t>
            </a:r>
          </a:p>
        </p:txBody>
      </p:sp>
      <p:sp>
        <p:nvSpPr>
          <p:cNvPr id="27" name="角丸四角形吹き出し 26"/>
          <p:cNvSpPr/>
          <p:nvPr/>
        </p:nvSpPr>
        <p:spPr>
          <a:xfrm>
            <a:off x="6998370" y="1235382"/>
            <a:ext cx="1473869" cy="240548"/>
          </a:xfrm>
          <a:prstGeom prst="wedgeRoundRectCallout">
            <a:avLst>
              <a:gd name="adj1" fmla="val -56138"/>
              <a:gd name="adj2" fmla="val -119130"/>
              <a:gd name="adj3" fmla="val 16667"/>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900">
                <a:solidFill>
                  <a:schemeClr val="tx1"/>
                </a:solidFill>
              </a:rPr>
              <a:t>目指す将来像を記載。</a:t>
            </a:r>
          </a:p>
        </p:txBody>
      </p:sp>
      <p:sp>
        <p:nvSpPr>
          <p:cNvPr id="28" name="四角形: 角を丸くする 104">
            <a:extLst>
              <a:ext uri="{FF2B5EF4-FFF2-40B4-BE49-F238E27FC236}">
                <a16:creationId xmlns:a16="http://schemas.microsoft.com/office/drawing/2014/main" id="{2005C123-3473-4221-9D9D-1F77C90D8536}"/>
              </a:ext>
            </a:extLst>
          </p:cNvPr>
          <p:cNvSpPr/>
          <p:nvPr/>
        </p:nvSpPr>
        <p:spPr>
          <a:xfrm>
            <a:off x="7903990" y="840569"/>
            <a:ext cx="2679788" cy="296962"/>
          </a:xfrm>
          <a:prstGeom prst="roundRect">
            <a:avLst/>
          </a:prstGeom>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ja-JP" altLang="en-US" sz="1500"/>
              <a:t>例：シート①</a:t>
            </a:r>
            <a:r>
              <a:rPr lang="ja-JP" altLang="en-US" sz="1200"/>
              <a:t>（回答必須）</a:t>
            </a:r>
          </a:p>
        </p:txBody>
      </p:sp>
      <p:sp>
        <p:nvSpPr>
          <p:cNvPr id="29" name="角丸四角形吹き出し 28"/>
          <p:cNvSpPr/>
          <p:nvPr/>
        </p:nvSpPr>
        <p:spPr>
          <a:xfrm>
            <a:off x="8379203" y="5282159"/>
            <a:ext cx="1654512" cy="358323"/>
          </a:xfrm>
          <a:prstGeom prst="wedgeRoundRectCallout">
            <a:avLst>
              <a:gd name="adj1" fmla="val -59324"/>
              <a:gd name="adj2" fmla="val 53019"/>
              <a:gd name="adj3" fmla="val 16667"/>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900">
                <a:solidFill>
                  <a:schemeClr val="tx1"/>
                </a:solidFill>
              </a:rPr>
              <a:t>今後の課題解決に向けた</a:t>
            </a:r>
            <a:endParaRPr lang="en-US" altLang="ja-JP" sz="900">
              <a:solidFill>
                <a:schemeClr val="tx1"/>
              </a:solidFill>
            </a:endParaRPr>
          </a:p>
          <a:p>
            <a:r>
              <a:rPr lang="ja-JP" altLang="en-US" sz="900">
                <a:solidFill>
                  <a:schemeClr val="tx1"/>
                </a:solidFill>
              </a:rPr>
              <a:t>予算の確保見込みを記載</a:t>
            </a:r>
          </a:p>
        </p:txBody>
      </p:sp>
      <p:sp>
        <p:nvSpPr>
          <p:cNvPr id="25" name="テキスト ボックス 24">
            <a:extLst>
              <a:ext uri="{FF2B5EF4-FFF2-40B4-BE49-F238E27FC236}">
                <a16:creationId xmlns:a16="http://schemas.microsoft.com/office/drawing/2014/main" id="{C123727D-6014-4C68-8559-3D4603971501}"/>
              </a:ext>
            </a:extLst>
          </p:cNvPr>
          <p:cNvSpPr txBox="1"/>
          <p:nvPr/>
        </p:nvSpPr>
        <p:spPr>
          <a:xfrm>
            <a:off x="1449092" y="61994"/>
            <a:ext cx="5032147" cy="369332"/>
          </a:xfrm>
          <a:prstGeom prst="rect">
            <a:avLst/>
          </a:prstGeom>
          <a:noFill/>
        </p:spPr>
        <p:txBody>
          <a:bodyPr wrap="none" rtlCol="0">
            <a:spAutoFit/>
          </a:bodyPr>
          <a:lstStyle/>
          <a:p>
            <a:r>
              <a:rPr kumimoji="1" lang="ja-JP" altLang="en-US" dirty="0">
                <a:solidFill>
                  <a:schemeClr val="bg1"/>
                </a:solidFill>
              </a:rPr>
              <a:t>コンサルティング（</a:t>
            </a:r>
            <a:r>
              <a:rPr kumimoji="1" lang="en-US" altLang="ja-JP" dirty="0">
                <a:solidFill>
                  <a:schemeClr val="bg1"/>
                </a:solidFill>
              </a:rPr>
              <a:t>OSPF</a:t>
            </a:r>
            <a:r>
              <a:rPr kumimoji="1" lang="ja-JP" altLang="en-US" dirty="0">
                <a:solidFill>
                  <a:schemeClr val="bg1"/>
                </a:solidFill>
              </a:rPr>
              <a:t>での江川の説明利用）</a:t>
            </a:r>
          </a:p>
        </p:txBody>
      </p:sp>
      <p:sp>
        <p:nvSpPr>
          <p:cNvPr id="3" name="四角形: 角を丸くする 2">
            <a:extLst>
              <a:ext uri="{FF2B5EF4-FFF2-40B4-BE49-F238E27FC236}">
                <a16:creationId xmlns:a16="http://schemas.microsoft.com/office/drawing/2014/main" id="{3F6EA6B6-AD85-4815-BD44-1D0B097DD7C0}"/>
              </a:ext>
            </a:extLst>
          </p:cNvPr>
          <p:cNvSpPr/>
          <p:nvPr/>
        </p:nvSpPr>
        <p:spPr>
          <a:xfrm>
            <a:off x="1371598" y="6136291"/>
            <a:ext cx="2631056" cy="50783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t>自治体入力</a:t>
            </a:r>
          </a:p>
        </p:txBody>
      </p:sp>
      <p:sp>
        <p:nvSpPr>
          <p:cNvPr id="30" name="四角形: 角を丸くする 29">
            <a:extLst>
              <a:ext uri="{FF2B5EF4-FFF2-40B4-BE49-F238E27FC236}">
                <a16:creationId xmlns:a16="http://schemas.microsoft.com/office/drawing/2014/main" id="{A19AA860-E90B-4A3F-98A4-163537F29962}"/>
              </a:ext>
            </a:extLst>
          </p:cNvPr>
          <p:cNvSpPr/>
          <p:nvPr/>
        </p:nvSpPr>
        <p:spPr>
          <a:xfrm>
            <a:off x="4733462" y="6136291"/>
            <a:ext cx="2631056" cy="50783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t>企業レビュー</a:t>
            </a:r>
          </a:p>
        </p:txBody>
      </p:sp>
      <p:sp>
        <p:nvSpPr>
          <p:cNvPr id="31" name="四角形: 角を丸くする 30">
            <a:extLst>
              <a:ext uri="{FF2B5EF4-FFF2-40B4-BE49-F238E27FC236}">
                <a16:creationId xmlns:a16="http://schemas.microsoft.com/office/drawing/2014/main" id="{C21E2F23-B56B-4360-A2D8-1A21523F37C1}"/>
              </a:ext>
            </a:extLst>
          </p:cNvPr>
          <p:cNvSpPr/>
          <p:nvPr/>
        </p:nvSpPr>
        <p:spPr>
          <a:xfrm>
            <a:off x="8154057" y="6136291"/>
            <a:ext cx="2631056" cy="50783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t>課題の再整理</a:t>
            </a:r>
          </a:p>
        </p:txBody>
      </p:sp>
    </p:spTree>
    <p:extLst>
      <p:ext uri="{BB962C8B-B14F-4D97-AF65-F5344CB8AC3E}">
        <p14:creationId xmlns:p14="http://schemas.microsoft.com/office/powerpoint/2010/main" val="256694175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p:cNvSpPr txBox="1"/>
          <p:nvPr/>
        </p:nvSpPr>
        <p:spPr>
          <a:xfrm>
            <a:off x="1524000" y="801859"/>
            <a:ext cx="9144000" cy="369332"/>
          </a:xfrm>
          <a:prstGeom prst="rect">
            <a:avLst/>
          </a:prstGeom>
          <a:solidFill>
            <a:schemeClr val="accent5">
              <a:lumMod val="75000"/>
            </a:schemeClr>
          </a:solidFill>
        </p:spPr>
        <p:txBody>
          <a:bodyPr wrap="square" rtlCol="0">
            <a:spAutoFit/>
          </a:bodyPr>
          <a:lstStyle/>
          <a:p>
            <a:pPr algn="ctr"/>
            <a:r>
              <a:rPr lang="en-US" altLang="ja-JP" b="1">
                <a:solidFill>
                  <a:schemeClr val="bg1"/>
                </a:solidFill>
              </a:rPr>
              <a:t>35</a:t>
            </a:r>
            <a:r>
              <a:rPr lang="ja-JP" altLang="en-US" b="1">
                <a:solidFill>
                  <a:schemeClr val="bg1"/>
                </a:solidFill>
              </a:rPr>
              <a:t> 大阪府豊能町</a:t>
            </a:r>
            <a:r>
              <a:rPr lang="en-US" altLang="ja-JP" b="1">
                <a:solidFill>
                  <a:schemeClr val="bg1"/>
                </a:solidFill>
              </a:rPr>
              <a:t>(3</a:t>
            </a:r>
            <a:r>
              <a:rPr lang="ja-JP" altLang="en-US" b="1">
                <a:solidFill>
                  <a:schemeClr val="bg1"/>
                </a:solidFill>
              </a:rPr>
              <a:t>世代が繋がる町</a:t>
            </a:r>
            <a:r>
              <a:rPr lang="en-US" altLang="ja-JP" b="1">
                <a:solidFill>
                  <a:schemeClr val="bg1"/>
                </a:solidFill>
              </a:rPr>
              <a:t>)</a:t>
            </a:r>
            <a:endParaRPr lang="ja-JP" altLang="en-US" b="1">
              <a:solidFill>
                <a:schemeClr val="bg1"/>
              </a:solidFill>
            </a:endParaRPr>
          </a:p>
        </p:txBody>
      </p:sp>
      <p:sp>
        <p:nvSpPr>
          <p:cNvPr id="5" name="テキスト ボックス 4"/>
          <p:cNvSpPr txBox="1"/>
          <p:nvPr/>
        </p:nvSpPr>
        <p:spPr>
          <a:xfrm>
            <a:off x="1786219" y="2069304"/>
            <a:ext cx="2228850" cy="276999"/>
          </a:xfrm>
          <a:prstGeom prst="rect">
            <a:avLst/>
          </a:prstGeom>
          <a:noFill/>
        </p:spPr>
        <p:txBody>
          <a:bodyPr wrap="square" rtlCol="0">
            <a:spAutoFit/>
          </a:bodyPr>
          <a:lstStyle/>
          <a:p>
            <a:r>
              <a:rPr lang="en-US" altLang="ja-JP" sz="1200" b="1"/>
              <a:t>(2)</a:t>
            </a:r>
            <a:r>
              <a:rPr lang="ja-JP" altLang="en-US" sz="1200" b="1"/>
              <a:t>解決したい課題</a:t>
            </a:r>
          </a:p>
        </p:txBody>
      </p:sp>
      <p:sp>
        <p:nvSpPr>
          <p:cNvPr id="6" name="テキスト ボックス 5"/>
          <p:cNvSpPr txBox="1"/>
          <p:nvPr/>
        </p:nvSpPr>
        <p:spPr>
          <a:xfrm>
            <a:off x="1786219" y="3132177"/>
            <a:ext cx="2228850" cy="276999"/>
          </a:xfrm>
          <a:prstGeom prst="rect">
            <a:avLst/>
          </a:prstGeom>
          <a:noFill/>
        </p:spPr>
        <p:txBody>
          <a:bodyPr wrap="square" rtlCol="0">
            <a:spAutoFit/>
          </a:bodyPr>
          <a:lstStyle/>
          <a:p>
            <a:r>
              <a:rPr lang="en-US" altLang="ja-JP" sz="1200" b="1"/>
              <a:t>(3)</a:t>
            </a:r>
            <a:r>
              <a:rPr lang="ja-JP" altLang="en-US" sz="1200" b="1"/>
              <a:t>課題解決のための糸口</a:t>
            </a:r>
          </a:p>
        </p:txBody>
      </p:sp>
      <p:sp>
        <p:nvSpPr>
          <p:cNvPr id="7" name="テキスト ボックス 6"/>
          <p:cNvSpPr txBox="1"/>
          <p:nvPr/>
        </p:nvSpPr>
        <p:spPr>
          <a:xfrm>
            <a:off x="1767344" y="1289709"/>
            <a:ext cx="2228850" cy="276999"/>
          </a:xfrm>
          <a:prstGeom prst="rect">
            <a:avLst/>
          </a:prstGeom>
          <a:noFill/>
        </p:spPr>
        <p:txBody>
          <a:bodyPr wrap="square" rtlCol="0">
            <a:spAutoFit/>
          </a:bodyPr>
          <a:lstStyle/>
          <a:p>
            <a:r>
              <a:rPr lang="en-US" altLang="ja-JP" sz="1200" b="1"/>
              <a:t>(1)</a:t>
            </a:r>
            <a:r>
              <a:rPr lang="ja-JP" altLang="en-US" sz="1200" b="1"/>
              <a:t>解決したい課題分野</a:t>
            </a:r>
          </a:p>
        </p:txBody>
      </p:sp>
      <p:sp>
        <p:nvSpPr>
          <p:cNvPr id="8" name="テキスト ボックス 7"/>
          <p:cNvSpPr txBox="1"/>
          <p:nvPr/>
        </p:nvSpPr>
        <p:spPr>
          <a:xfrm>
            <a:off x="1786219" y="4633677"/>
            <a:ext cx="2228850" cy="276999"/>
          </a:xfrm>
          <a:prstGeom prst="rect">
            <a:avLst/>
          </a:prstGeom>
          <a:noFill/>
        </p:spPr>
        <p:txBody>
          <a:bodyPr wrap="square" rtlCol="0">
            <a:spAutoFit/>
          </a:bodyPr>
          <a:lstStyle/>
          <a:p>
            <a:r>
              <a:rPr lang="en-US" altLang="ja-JP" sz="1200" b="1"/>
              <a:t>(4)</a:t>
            </a:r>
            <a:r>
              <a:rPr lang="ja-JP" altLang="en-US" sz="1200" b="1"/>
              <a:t>関連するデータ</a:t>
            </a:r>
          </a:p>
        </p:txBody>
      </p:sp>
      <p:sp>
        <p:nvSpPr>
          <p:cNvPr id="9" name="テキスト ボックス 8"/>
          <p:cNvSpPr txBox="1"/>
          <p:nvPr/>
        </p:nvSpPr>
        <p:spPr>
          <a:xfrm>
            <a:off x="1786220" y="2323217"/>
            <a:ext cx="8602755" cy="784830"/>
          </a:xfrm>
          <a:prstGeom prst="rect">
            <a:avLst/>
          </a:prstGeom>
          <a:noFill/>
          <a:ln>
            <a:solidFill>
              <a:schemeClr val="tx1"/>
            </a:solidFill>
          </a:ln>
        </p:spPr>
        <p:txBody>
          <a:bodyPr wrap="square" rtlCol="0">
            <a:spAutoFit/>
          </a:bodyPr>
          <a:lstStyle/>
          <a:p>
            <a:r>
              <a:rPr lang="en-US" altLang="ja-JP" sz="900"/>
              <a:t>A.</a:t>
            </a:r>
            <a:r>
              <a:rPr lang="ja-JP" altLang="en-US" sz="900"/>
              <a:t> 急速に進む人口流出と少子高齢化</a:t>
            </a:r>
            <a:endParaRPr lang="en-US" altLang="ja-JP" sz="900"/>
          </a:p>
          <a:p>
            <a:r>
              <a:rPr lang="ja-JP" altLang="en-US" sz="900"/>
              <a:t>　・</a:t>
            </a:r>
            <a:r>
              <a:rPr lang="en-US" altLang="ja-JP" sz="900"/>
              <a:t>2020</a:t>
            </a:r>
            <a:r>
              <a:rPr lang="ja-JP" altLang="en-US" sz="900"/>
              <a:t>年</a:t>
            </a:r>
            <a:r>
              <a:rPr lang="en-US" altLang="ja-JP" sz="900"/>
              <a:t>(7</a:t>
            </a:r>
            <a:r>
              <a:rPr lang="ja-JP" altLang="en-US" sz="900"/>
              <a:t>月末</a:t>
            </a:r>
            <a:r>
              <a:rPr lang="en-US" altLang="ja-JP" sz="900"/>
              <a:t>)</a:t>
            </a:r>
            <a:r>
              <a:rPr lang="ja-JP" altLang="en-US" sz="900"/>
              <a:t>は</a:t>
            </a:r>
            <a:r>
              <a:rPr lang="en-US" altLang="ja-JP" sz="900"/>
              <a:t>19,174</a:t>
            </a:r>
            <a:r>
              <a:rPr lang="ja-JP" altLang="en-US" sz="900"/>
              <a:t>人の人口が</a:t>
            </a:r>
            <a:r>
              <a:rPr lang="en-US" altLang="ja-JP" sz="900"/>
              <a:t>2045</a:t>
            </a:r>
            <a:r>
              <a:rPr lang="ja-JP" altLang="en-US" sz="900"/>
              <a:t>年には</a:t>
            </a:r>
            <a:r>
              <a:rPr lang="en-US" altLang="ja-JP" sz="900"/>
              <a:t>8,612</a:t>
            </a:r>
            <a:r>
              <a:rPr lang="ja-JP" altLang="en-US" sz="900"/>
              <a:t>人になる。</a:t>
            </a:r>
            <a:endParaRPr lang="en-US" altLang="ja-JP" sz="900"/>
          </a:p>
          <a:p>
            <a:r>
              <a:rPr lang="ja-JP" altLang="en-US" sz="900"/>
              <a:t>　・人口流出と共に少子高齢化も進み、</a:t>
            </a:r>
            <a:r>
              <a:rPr lang="en-US" altLang="ja-JP" sz="900"/>
              <a:t>2045</a:t>
            </a:r>
            <a:r>
              <a:rPr lang="ja-JP" altLang="en-US" sz="900"/>
              <a:t>年には町内のおよそ</a:t>
            </a:r>
            <a:r>
              <a:rPr lang="en-US" altLang="ja-JP" sz="900">
                <a:solidFill>
                  <a:srgbClr val="FF0000"/>
                </a:solidFill>
              </a:rPr>
              <a:t>2</a:t>
            </a:r>
            <a:r>
              <a:rPr lang="ja-JP" altLang="en-US" sz="900">
                <a:solidFill>
                  <a:srgbClr val="FF0000"/>
                </a:solidFill>
              </a:rPr>
              <a:t>人に</a:t>
            </a:r>
            <a:r>
              <a:rPr lang="en-US" altLang="ja-JP" sz="900">
                <a:solidFill>
                  <a:srgbClr val="FF0000"/>
                </a:solidFill>
              </a:rPr>
              <a:t>1</a:t>
            </a:r>
            <a:r>
              <a:rPr lang="ja-JP" altLang="en-US" sz="900">
                <a:solidFill>
                  <a:srgbClr val="FF0000"/>
                </a:solidFill>
              </a:rPr>
              <a:t>人</a:t>
            </a:r>
            <a:r>
              <a:rPr lang="ja-JP" altLang="en-US" sz="900"/>
              <a:t>が高齢者になる。</a:t>
            </a:r>
            <a:endParaRPr lang="en-US" altLang="ja-JP" sz="900"/>
          </a:p>
          <a:p>
            <a:r>
              <a:rPr lang="en-US" altLang="ja-JP" sz="900"/>
              <a:t>B.</a:t>
            </a:r>
            <a:r>
              <a:rPr lang="ja-JP" altLang="en-US" sz="900"/>
              <a:t> 町民の主な交通手段が</a:t>
            </a:r>
            <a:r>
              <a:rPr lang="ja-JP" altLang="en-US" sz="900">
                <a:solidFill>
                  <a:srgbClr val="FF0000"/>
                </a:solidFill>
              </a:rPr>
              <a:t>自動車</a:t>
            </a:r>
            <a:endParaRPr lang="en-US" altLang="ja-JP" sz="900">
              <a:solidFill>
                <a:srgbClr val="FF0000"/>
              </a:solidFill>
            </a:endParaRPr>
          </a:p>
          <a:p>
            <a:r>
              <a:rPr lang="ja-JP" altLang="en-US" sz="900">
                <a:solidFill>
                  <a:srgbClr val="FF0000"/>
                </a:solidFill>
              </a:rPr>
              <a:t>　</a:t>
            </a:r>
            <a:r>
              <a:rPr lang="ja-JP" altLang="en-US" sz="900"/>
              <a:t>・公共交通での移動が不便である。</a:t>
            </a:r>
            <a:endParaRPr lang="en-US" altLang="ja-JP" sz="900"/>
          </a:p>
        </p:txBody>
      </p:sp>
      <p:sp>
        <p:nvSpPr>
          <p:cNvPr id="10" name="テキスト ボックス 9"/>
          <p:cNvSpPr txBox="1"/>
          <p:nvPr/>
        </p:nvSpPr>
        <p:spPr>
          <a:xfrm>
            <a:off x="1786220" y="3433039"/>
            <a:ext cx="8602755" cy="1200329"/>
          </a:xfrm>
          <a:prstGeom prst="rect">
            <a:avLst/>
          </a:prstGeom>
          <a:noFill/>
          <a:ln>
            <a:solidFill>
              <a:schemeClr val="tx1"/>
            </a:solidFill>
          </a:ln>
        </p:spPr>
        <p:txBody>
          <a:bodyPr wrap="square" rtlCol="0">
            <a:spAutoFit/>
          </a:bodyPr>
          <a:lstStyle/>
          <a:p>
            <a:r>
              <a:rPr lang="en-US" altLang="ja-JP" sz="900"/>
              <a:t>A.</a:t>
            </a:r>
            <a:r>
              <a:rPr lang="ja-JP" altLang="en-US" sz="900"/>
              <a:t> 子育て世代が住みやすいまちづくり</a:t>
            </a:r>
            <a:endParaRPr lang="en-US" altLang="ja-JP" sz="900"/>
          </a:p>
          <a:p>
            <a:r>
              <a:rPr lang="ja-JP" altLang="en-US" sz="900"/>
              <a:t>　・スマホアプリなどで簡単に乗車予約が出来る</a:t>
            </a:r>
            <a:r>
              <a:rPr lang="ja-JP" altLang="en-US" sz="900">
                <a:solidFill>
                  <a:srgbClr val="FF0000"/>
                </a:solidFill>
              </a:rPr>
              <a:t>オンデマンド交通</a:t>
            </a:r>
            <a:r>
              <a:rPr lang="ja-JP" altLang="en-US" sz="900"/>
              <a:t>。</a:t>
            </a:r>
            <a:endParaRPr lang="en-US" altLang="ja-JP" sz="900"/>
          </a:p>
          <a:p>
            <a:r>
              <a:rPr lang="ja-JP" altLang="en-US" sz="900"/>
              <a:t>　・公共施設の再配置による遠隔教育、位置情報サービスを利用し、子どもが</a:t>
            </a:r>
            <a:r>
              <a:rPr lang="ja-JP" altLang="en-US" sz="900">
                <a:solidFill>
                  <a:srgbClr val="FF0000"/>
                </a:solidFill>
              </a:rPr>
              <a:t>ストレスフリー</a:t>
            </a:r>
            <a:r>
              <a:rPr lang="ja-JP" altLang="en-US" sz="900"/>
              <a:t>に学び、遊べる場所づくり。</a:t>
            </a:r>
            <a:endParaRPr lang="en-US" altLang="ja-JP" sz="900"/>
          </a:p>
          <a:p>
            <a:r>
              <a:rPr lang="en-US" altLang="ja-JP" sz="900"/>
              <a:t>A.B</a:t>
            </a:r>
            <a:r>
              <a:rPr lang="ja-JP" altLang="en-US" sz="900"/>
              <a:t> 高齢者が安全・安心に暮らせるまちづくり</a:t>
            </a:r>
            <a:endParaRPr lang="en-US" altLang="ja-JP" sz="900"/>
          </a:p>
          <a:p>
            <a:r>
              <a:rPr lang="ja-JP" altLang="en-US" sz="900"/>
              <a:t>　・ドローンや自動運転車を用いた配送サービス。</a:t>
            </a:r>
            <a:endParaRPr lang="en-US" altLang="ja-JP" sz="900"/>
          </a:p>
          <a:p>
            <a:r>
              <a:rPr lang="ja-JP" altLang="en-US" sz="900"/>
              <a:t>　・健康診断データの収集、疾病リスクの予測。</a:t>
            </a:r>
            <a:endParaRPr lang="en-US" altLang="ja-JP" sz="900"/>
          </a:p>
          <a:p>
            <a:r>
              <a:rPr lang="ja-JP" altLang="en-US" sz="900"/>
              <a:t>　・高齢者と子どもがコミュニケーションが取れる公共福祉施設の開発。</a:t>
            </a:r>
            <a:endParaRPr lang="en-US" altLang="ja-JP" sz="900"/>
          </a:p>
          <a:p>
            <a:r>
              <a:rPr lang="ja-JP" altLang="en-US" sz="900"/>
              <a:t>→子ども・父母・祖父母の</a:t>
            </a:r>
            <a:r>
              <a:rPr lang="ja-JP" altLang="en-US" sz="900">
                <a:solidFill>
                  <a:srgbClr val="FF0000"/>
                </a:solidFill>
              </a:rPr>
              <a:t>三世代が快適に暮らせる町</a:t>
            </a:r>
            <a:r>
              <a:rPr lang="ja-JP" altLang="en-US" sz="900"/>
              <a:t>。</a:t>
            </a:r>
            <a:endParaRPr lang="en-US" altLang="ja-JP" sz="900"/>
          </a:p>
        </p:txBody>
      </p:sp>
      <p:sp>
        <p:nvSpPr>
          <p:cNvPr id="11" name="テキスト ボックス 10"/>
          <p:cNvSpPr txBox="1"/>
          <p:nvPr/>
        </p:nvSpPr>
        <p:spPr>
          <a:xfrm>
            <a:off x="1767345" y="1543624"/>
            <a:ext cx="8602755" cy="507831"/>
          </a:xfrm>
          <a:prstGeom prst="rect">
            <a:avLst/>
          </a:prstGeom>
          <a:noFill/>
          <a:ln>
            <a:solidFill>
              <a:schemeClr val="tx1"/>
            </a:solidFill>
          </a:ln>
        </p:spPr>
        <p:txBody>
          <a:bodyPr wrap="square" rtlCol="0">
            <a:spAutoFit/>
          </a:bodyPr>
          <a:lstStyle/>
          <a:p>
            <a:r>
              <a:rPr lang="ja-JP" altLang="en-US" sz="900"/>
              <a:t>［　］全体設計・コンサル・アーキテクト　［　］まちづくり総合　［</a:t>
            </a:r>
            <a:r>
              <a:rPr lang="en-US" altLang="ja-JP" sz="900"/>
              <a:t>A</a:t>
            </a:r>
            <a:r>
              <a:rPr lang="ja-JP" altLang="en-US" sz="900"/>
              <a:t>］少子化　［</a:t>
            </a:r>
            <a:r>
              <a:rPr lang="en-US" altLang="ja-JP" sz="900"/>
              <a:t>A</a:t>
            </a:r>
            <a:r>
              <a:rPr lang="ja-JP" altLang="en-US" sz="900"/>
              <a:t>］高齢化　［</a:t>
            </a:r>
            <a:r>
              <a:rPr lang="en-US" altLang="ja-JP" sz="900"/>
              <a:t>B</a:t>
            </a:r>
            <a:r>
              <a:rPr lang="ja-JP" altLang="en-US" sz="900"/>
              <a:t>］交通・移動　［　］医療・介護　［　］エネルギー・資源　［　］支払い・金融［　］防災　［　］防犯　［　］物流　［　］行政　［　］教育　［　］観光　［　］データ基盤連携　［　］通信網等　［　］土地・インフラ整備［　］センサー</a:t>
            </a:r>
            <a:r>
              <a:rPr lang="en-US" altLang="ja-JP" sz="900"/>
              <a:t>(</a:t>
            </a:r>
            <a:r>
              <a:rPr lang="ja-JP" altLang="en-US" sz="900"/>
              <a:t>埋没インフラ等</a:t>
            </a:r>
            <a:r>
              <a:rPr lang="en-US" altLang="ja-JP" sz="900"/>
              <a:t>)</a:t>
            </a:r>
            <a:r>
              <a:rPr lang="ja-JP" altLang="en-US" sz="900"/>
              <a:t>　</a:t>
            </a:r>
            <a:r>
              <a:rPr lang="en-US" altLang="ja-JP" sz="900"/>
              <a:t>[</a:t>
            </a:r>
            <a:r>
              <a:rPr lang="ja-JP" altLang="en-US" sz="900"/>
              <a:t>　</a:t>
            </a:r>
            <a:r>
              <a:rPr lang="en-US" altLang="ja-JP" sz="900"/>
              <a:t>]</a:t>
            </a:r>
            <a:r>
              <a:rPr lang="ja-JP" altLang="en-US" sz="900"/>
              <a:t>その他　</a:t>
            </a:r>
          </a:p>
        </p:txBody>
      </p:sp>
      <p:sp>
        <p:nvSpPr>
          <p:cNvPr id="12" name="テキスト ボックス 11"/>
          <p:cNvSpPr txBox="1"/>
          <p:nvPr/>
        </p:nvSpPr>
        <p:spPr>
          <a:xfrm>
            <a:off x="1786220" y="4887592"/>
            <a:ext cx="8602755" cy="507831"/>
          </a:xfrm>
          <a:prstGeom prst="rect">
            <a:avLst/>
          </a:prstGeom>
          <a:noFill/>
          <a:ln>
            <a:solidFill>
              <a:schemeClr val="tx1"/>
            </a:solidFill>
          </a:ln>
        </p:spPr>
        <p:txBody>
          <a:bodyPr wrap="square" rtlCol="0">
            <a:spAutoFit/>
          </a:bodyPr>
          <a:lstStyle/>
          <a:p>
            <a:r>
              <a:rPr lang="ja-JP" altLang="en-US" sz="900"/>
              <a:t>○年齢別人口分布</a:t>
            </a:r>
            <a:endParaRPr lang="en-US" altLang="ja-JP" sz="900"/>
          </a:p>
          <a:p>
            <a:r>
              <a:rPr lang="ja-JP" altLang="en-US" sz="900"/>
              <a:t>○町内</a:t>
            </a:r>
            <a:r>
              <a:rPr lang="en-US" altLang="ja-JP" sz="900"/>
              <a:t>3</a:t>
            </a:r>
            <a:r>
              <a:rPr lang="ja-JP" altLang="en-US" sz="900"/>
              <a:t>駅</a:t>
            </a:r>
            <a:r>
              <a:rPr lang="en-US" altLang="ja-JP" sz="900"/>
              <a:t>1</a:t>
            </a:r>
            <a:r>
              <a:rPr lang="ja-JP" altLang="en-US" sz="900"/>
              <a:t>日乗降客数</a:t>
            </a:r>
            <a:r>
              <a:rPr lang="en-US" altLang="ja-JP" sz="900"/>
              <a:t>(6,670</a:t>
            </a:r>
            <a:r>
              <a:rPr lang="ja-JP" altLang="en-US" sz="900"/>
              <a:t>人</a:t>
            </a:r>
            <a:r>
              <a:rPr lang="en-US" altLang="ja-JP" sz="900"/>
              <a:t>)</a:t>
            </a:r>
          </a:p>
          <a:p>
            <a:r>
              <a:rPr lang="ja-JP" altLang="en-US" sz="900"/>
              <a:t>○</a:t>
            </a:r>
            <a:r>
              <a:rPr lang="en-US" altLang="ja-JP" sz="900"/>
              <a:t>1</a:t>
            </a:r>
            <a:r>
              <a:rPr lang="ja-JP" altLang="en-US" sz="900"/>
              <a:t>人あたりの自家用車保有台数</a:t>
            </a:r>
            <a:r>
              <a:rPr lang="en-US" altLang="ja-JP" sz="900"/>
              <a:t>(0.52</a:t>
            </a:r>
            <a:r>
              <a:rPr lang="ja-JP" altLang="en-US" sz="900"/>
              <a:t>台</a:t>
            </a:r>
            <a:r>
              <a:rPr lang="en-US" altLang="ja-JP" sz="900"/>
              <a:t>/</a:t>
            </a:r>
            <a:r>
              <a:rPr lang="ja-JP" altLang="en-US" sz="900"/>
              <a:t>人</a:t>
            </a:r>
            <a:r>
              <a:rPr lang="en-US" altLang="ja-JP" sz="900"/>
              <a:t>)</a:t>
            </a:r>
          </a:p>
        </p:txBody>
      </p:sp>
      <p:pic>
        <p:nvPicPr>
          <p:cNvPr id="13" name="図 1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05580" y="4901189"/>
            <a:ext cx="400358" cy="457553"/>
          </a:xfrm>
          <a:prstGeom prst="rect">
            <a:avLst/>
          </a:prstGeom>
        </p:spPr>
      </p:pic>
      <p:sp>
        <p:nvSpPr>
          <p:cNvPr id="14" name="正方形/長方形 13">
            <a:extLst>
              <a:ext uri="{FF2B5EF4-FFF2-40B4-BE49-F238E27FC236}">
                <a16:creationId xmlns:a16="http://schemas.microsoft.com/office/drawing/2014/main" id="{371471EA-03A2-40CC-B134-5067F21016F1}"/>
              </a:ext>
            </a:extLst>
          </p:cNvPr>
          <p:cNvSpPr/>
          <p:nvPr/>
        </p:nvSpPr>
        <p:spPr>
          <a:xfrm>
            <a:off x="4344798" y="4887592"/>
            <a:ext cx="4572000" cy="507831"/>
          </a:xfrm>
          <a:prstGeom prst="rect">
            <a:avLst/>
          </a:prstGeom>
        </p:spPr>
        <p:txBody>
          <a:bodyPr>
            <a:spAutoFit/>
          </a:bodyPr>
          <a:lstStyle/>
          <a:p>
            <a:r>
              <a:rPr lang="ja-JP" altLang="en-US" sz="900"/>
              <a:t>○保育所・認定こども園数</a:t>
            </a:r>
            <a:r>
              <a:rPr lang="en-US" altLang="ja-JP" sz="900"/>
              <a:t>(2</a:t>
            </a:r>
            <a:r>
              <a:rPr lang="ja-JP" altLang="en-US" sz="900"/>
              <a:t>か所</a:t>
            </a:r>
            <a:r>
              <a:rPr lang="en-US" altLang="ja-JP" sz="900"/>
              <a:t>)</a:t>
            </a:r>
          </a:p>
          <a:p>
            <a:r>
              <a:rPr lang="ja-JP" altLang="en-US" sz="900"/>
              <a:t>○学校数</a:t>
            </a:r>
            <a:r>
              <a:rPr lang="en-US" altLang="ja-JP" sz="900"/>
              <a:t>(</a:t>
            </a:r>
            <a:r>
              <a:rPr lang="ja-JP" altLang="en-US" sz="900"/>
              <a:t>小学校：</a:t>
            </a:r>
            <a:r>
              <a:rPr lang="en-US" altLang="ja-JP" sz="900"/>
              <a:t>4</a:t>
            </a:r>
            <a:r>
              <a:rPr lang="ja-JP" altLang="en-US" sz="900"/>
              <a:t>校、中学校：</a:t>
            </a:r>
            <a:r>
              <a:rPr lang="en-US" altLang="ja-JP" sz="900"/>
              <a:t>2</a:t>
            </a:r>
            <a:r>
              <a:rPr lang="ja-JP" altLang="en-US" sz="900"/>
              <a:t>校</a:t>
            </a:r>
            <a:r>
              <a:rPr lang="en-US" altLang="ja-JP" sz="900"/>
              <a:t>)</a:t>
            </a:r>
          </a:p>
          <a:p>
            <a:r>
              <a:rPr lang="ja-JP" altLang="en-US" sz="900"/>
              <a:t>○公共施設数　　</a:t>
            </a:r>
            <a:r>
              <a:rPr lang="en-US" altLang="ja-JP" sz="900"/>
              <a:t>…etc.</a:t>
            </a:r>
          </a:p>
        </p:txBody>
      </p:sp>
      <p:sp>
        <p:nvSpPr>
          <p:cNvPr id="15" name="テキスト ボックス 14">
            <a:extLst>
              <a:ext uri="{FF2B5EF4-FFF2-40B4-BE49-F238E27FC236}">
                <a16:creationId xmlns:a16="http://schemas.microsoft.com/office/drawing/2014/main" id="{8242448B-9DBC-4ED9-988F-CF6C6B645B93}"/>
              </a:ext>
            </a:extLst>
          </p:cNvPr>
          <p:cNvSpPr txBox="1"/>
          <p:nvPr/>
        </p:nvSpPr>
        <p:spPr>
          <a:xfrm>
            <a:off x="1793559" y="5364568"/>
            <a:ext cx="2228850" cy="276999"/>
          </a:xfrm>
          <a:prstGeom prst="rect">
            <a:avLst/>
          </a:prstGeom>
          <a:noFill/>
        </p:spPr>
        <p:txBody>
          <a:bodyPr wrap="square" rtlCol="0">
            <a:spAutoFit/>
          </a:bodyPr>
          <a:lstStyle/>
          <a:p>
            <a:r>
              <a:rPr lang="en-US" altLang="ja-JP" sz="1200" b="1"/>
              <a:t>(4)</a:t>
            </a:r>
            <a:r>
              <a:rPr lang="ja-JP" altLang="en-US" sz="1200" b="1"/>
              <a:t>実証する予算</a:t>
            </a:r>
          </a:p>
        </p:txBody>
      </p:sp>
      <p:sp>
        <p:nvSpPr>
          <p:cNvPr id="16" name="テキスト ボックス 15">
            <a:extLst>
              <a:ext uri="{FF2B5EF4-FFF2-40B4-BE49-F238E27FC236}">
                <a16:creationId xmlns:a16="http://schemas.microsoft.com/office/drawing/2014/main" id="{75283354-2605-4AB6-928D-697A89F0C03A}"/>
              </a:ext>
            </a:extLst>
          </p:cNvPr>
          <p:cNvSpPr txBox="1"/>
          <p:nvPr/>
        </p:nvSpPr>
        <p:spPr>
          <a:xfrm>
            <a:off x="1793560" y="5618482"/>
            <a:ext cx="8602755" cy="230832"/>
          </a:xfrm>
          <a:prstGeom prst="rect">
            <a:avLst/>
          </a:prstGeom>
          <a:noFill/>
          <a:ln>
            <a:solidFill>
              <a:schemeClr val="tx1"/>
            </a:solidFill>
          </a:ln>
        </p:spPr>
        <p:txBody>
          <a:bodyPr wrap="square" rtlCol="0">
            <a:spAutoFit/>
          </a:bodyPr>
          <a:lstStyle/>
          <a:p>
            <a:r>
              <a:rPr lang="en-US" altLang="ja-JP" sz="900"/>
              <a:t>[</a:t>
            </a:r>
            <a:r>
              <a:rPr lang="ja-JP" altLang="en-US" sz="900"/>
              <a:t>　</a:t>
            </a:r>
            <a:r>
              <a:rPr lang="en-US" altLang="ja-JP" sz="900"/>
              <a:t>]</a:t>
            </a:r>
            <a:r>
              <a:rPr lang="ja-JP" altLang="en-US" sz="900"/>
              <a:t>本年度予算あり（　　　　　　円）　</a:t>
            </a:r>
            <a:r>
              <a:rPr lang="en-US" altLang="ja-JP" sz="900"/>
              <a:t>[</a:t>
            </a:r>
            <a:r>
              <a:rPr lang="ja-JP" altLang="en-US" sz="900"/>
              <a:t>　</a:t>
            </a:r>
            <a:r>
              <a:rPr lang="en-US" altLang="ja-JP" sz="900"/>
              <a:t>]</a:t>
            </a:r>
            <a:r>
              <a:rPr lang="ja-JP" altLang="en-US" sz="900"/>
              <a:t>予算無し。民間での運用検討依頼　　</a:t>
            </a:r>
            <a:r>
              <a:rPr lang="en-US" altLang="ja-JP" sz="900"/>
              <a:t>[</a:t>
            </a:r>
            <a:r>
              <a:rPr lang="ja-JP" altLang="en-US" sz="900"/>
              <a:t>　</a:t>
            </a:r>
            <a:r>
              <a:rPr lang="en-US" altLang="ja-JP" sz="900"/>
              <a:t>]</a:t>
            </a:r>
            <a:r>
              <a:rPr lang="ja-JP" altLang="en-US" sz="900"/>
              <a:t>民間と今後予算検討可能　</a:t>
            </a:r>
            <a:endParaRPr lang="en-US" altLang="ja-JP" sz="900"/>
          </a:p>
        </p:txBody>
      </p:sp>
      <p:sp>
        <p:nvSpPr>
          <p:cNvPr id="17" name="テキスト ボックス 16">
            <a:extLst>
              <a:ext uri="{FF2B5EF4-FFF2-40B4-BE49-F238E27FC236}">
                <a16:creationId xmlns:a16="http://schemas.microsoft.com/office/drawing/2014/main" id="{15E1EC82-D1DA-4CEB-8C13-A43A5A749154}"/>
              </a:ext>
            </a:extLst>
          </p:cNvPr>
          <p:cNvSpPr txBox="1"/>
          <p:nvPr/>
        </p:nvSpPr>
        <p:spPr>
          <a:xfrm>
            <a:off x="1449092" y="61994"/>
            <a:ext cx="5032147" cy="369332"/>
          </a:xfrm>
          <a:prstGeom prst="rect">
            <a:avLst/>
          </a:prstGeom>
          <a:noFill/>
        </p:spPr>
        <p:txBody>
          <a:bodyPr wrap="none" rtlCol="0">
            <a:spAutoFit/>
          </a:bodyPr>
          <a:lstStyle/>
          <a:p>
            <a:r>
              <a:rPr kumimoji="1" lang="ja-JP" altLang="en-US" dirty="0">
                <a:solidFill>
                  <a:schemeClr val="bg1"/>
                </a:solidFill>
              </a:rPr>
              <a:t>コンサルティング（</a:t>
            </a:r>
            <a:r>
              <a:rPr kumimoji="1" lang="en-US" altLang="ja-JP" dirty="0">
                <a:solidFill>
                  <a:schemeClr val="bg1"/>
                </a:solidFill>
              </a:rPr>
              <a:t>OSPF</a:t>
            </a:r>
            <a:r>
              <a:rPr kumimoji="1" lang="ja-JP" altLang="en-US" dirty="0">
                <a:solidFill>
                  <a:schemeClr val="bg1"/>
                </a:solidFill>
              </a:rPr>
              <a:t>での江川の説明利用）</a:t>
            </a:r>
          </a:p>
        </p:txBody>
      </p:sp>
      <p:cxnSp>
        <p:nvCxnSpPr>
          <p:cNvPr id="18" name="直線矢印コネクタ 17">
            <a:extLst>
              <a:ext uri="{FF2B5EF4-FFF2-40B4-BE49-F238E27FC236}">
                <a16:creationId xmlns:a16="http://schemas.microsoft.com/office/drawing/2014/main" id="{6EE21B0C-002F-41BC-B341-4D807D50056E}"/>
              </a:ext>
            </a:extLst>
          </p:cNvPr>
          <p:cNvCxnSpPr>
            <a:cxnSpLocks/>
          </p:cNvCxnSpPr>
          <p:nvPr/>
        </p:nvCxnSpPr>
        <p:spPr>
          <a:xfrm>
            <a:off x="4002654" y="6390207"/>
            <a:ext cx="4151403" cy="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19" name="四角形: 角を丸くする 18">
            <a:extLst>
              <a:ext uri="{FF2B5EF4-FFF2-40B4-BE49-F238E27FC236}">
                <a16:creationId xmlns:a16="http://schemas.microsoft.com/office/drawing/2014/main" id="{7723E893-B6FD-45CA-A3E2-7CE0F799508F}"/>
              </a:ext>
            </a:extLst>
          </p:cNvPr>
          <p:cNvSpPr/>
          <p:nvPr/>
        </p:nvSpPr>
        <p:spPr>
          <a:xfrm>
            <a:off x="1371598" y="6136291"/>
            <a:ext cx="2631056" cy="50783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t>自治体入力</a:t>
            </a:r>
          </a:p>
        </p:txBody>
      </p:sp>
      <p:sp>
        <p:nvSpPr>
          <p:cNvPr id="20" name="四角形: 角を丸くする 19">
            <a:extLst>
              <a:ext uri="{FF2B5EF4-FFF2-40B4-BE49-F238E27FC236}">
                <a16:creationId xmlns:a16="http://schemas.microsoft.com/office/drawing/2014/main" id="{38907FD1-31E4-4326-A12C-FE4F3CAD7A68}"/>
              </a:ext>
            </a:extLst>
          </p:cNvPr>
          <p:cNvSpPr/>
          <p:nvPr/>
        </p:nvSpPr>
        <p:spPr>
          <a:xfrm>
            <a:off x="4733462" y="6136291"/>
            <a:ext cx="2631056" cy="50783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t>企業レビュー</a:t>
            </a:r>
          </a:p>
        </p:txBody>
      </p:sp>
      <p:sp>
        <p:nvSpPr>
          <p:cNvPr id="21" name="四角形: 角を丸くする 20">
            <a:extLst>
              <a:ext uri="{FF2B5EF4-FFF2-40B4-BE49-F238E27FC236}">
                <a16:creationId xmlns:a16="http://schemas.microsoft.com/office/drawing/2014/main" id="{0FF9E6A9-F6AC-42AD-8CFD-91441ECB7C12}"/>
              </a:ext>
            </a:extLst>
          </p:cNvPr>
          <p:cNvSpPr/>
          <p:nvPr/>
        </p:nvSpPr>
        <p:spPr>
          <a:xfrm>
            <a:off x="8154057" y="6136291"/>
            <a:ext cx="2631056" cy="50783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t>課題の再整理</a:t>
            </a:r>
          </a:p>
        </p:txBody>
      </p:sp>
    </p:spTree>
    <p:extLst>
      <p:ext uri="{BB962C8B-B14F-4D97-AF65-F5344CB8AC3E}">
        <p14:creationId xmlns:p14="http://schemas.microsoft.com/office/powerpoint/2010/main" val="2835639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p:cNvSpPr txBox="1"/>
          <p:nvPr/>
        </p:nvSpPr>
        <p:spPr>
          <a:xfrm>
            <a:off x="1524000" y="629722"/>
            <a:ext cx="9144000" cy="369332"/>
          </a:xfrm>
          <a:prstGeom prst="rect">
            <a:avLst/>
          </a:prstGeom>
          <a:solidFill>
            <a:schemeClr val="accent5">
              <a:lumMod val="75000"/>
            </a:schemeClr>
          </a:solidFill>
        </p:spPr>
        <p:txBody>
          <a:bodyPr wrap="square" rtlCol="0">
            <a:spAutoFit/>
          </a:bodyPr>
          <a:lstStyle/>
          <a:p>
            <a:pPr algn="ctr"/>
            <a:r>
              <a:rPr lang="ja-JP" altLang="en-US" b="1">
                <a:solidFill>
                  <a:schemeClr val="bg1"/>
                </a:solidFill>
              </a:rPr>
              <a:t>課題とステークホルダーマップ</a:t>
            </a:r>
          </a:p>
        </p:txBody>
      </p:sp>
      <p:sp>
        <p:nvSpPr>
          <p:cNvPr id="3" name="四角形: 角を丸くする 2">
            <a:extLst>
              <a:ext uri="{FF2B5EF4-FFF2-40B4-BE49-F238E27FC236}">
                <a16:creationId xmlns:a16="http://schemas.microsoft.com/office/drawing/2014/main" id="{A0496F33-12A4-4155-8B1A-D42E51B1AFA5}"/>
              </a:ext>
            </a:extLst>
          </p:cNvPr>
          <p:cNvSpPr/>
          <p:nvPr/>
        </p:nvSpPr>
        <p:spPr>
          <a:xfrm>
            <a:off x="5173126" y="3270467"/>
            <a:ext cx="743918" cy="346249"/>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ja-JP" altLang="en-US" sz="1100" b="1" dirty="0">
                <a:solidFill>
                  <a:schemeClr val="tx1"/>
                </a:solidFill>
              </a:rPr>
              <a:t>高齢者</a:t>
            </a:r>
          </a:p>
        </p:txBody>
      </p:sp>
      <p:pic>
        <p:nvPicPr>
          <p:cNvPr id="13" name="図 12">
            <a:extLst>
              <a:ext uri="{FF2B5EF4-FFF2-40B4-BE49-F238E27FC236}">
                <a16:creationId xmlns:a16="http://schemas.microsoft.com/office/drawing/2014/main" id="{F2D148C9-F58B-428A-9EA2-3F67793B6184}"/>
              </a:ext>
            </a:extLst>
          </p:cNvPr>
          <p:cNvPicPr>
            <a:picLocks noChangeAspect="1"/>
          </p:cNvPicPr>
          <p:nvPr/>
        </p:nvPicPr>
        <p:blipFill>
          <a:blip r:embed="rId2"/>
          <a:stretch>
            <a:fillRect/>
          </a:stretch>
        </p:blipFill>
        <p:spPr>
          <a:xfrm>
            <a:off x="6486789" y="3333162"/>
            <a:ext cx="2452179" cy="1667843"/>
          </a:xfrm>
          <a:prstGeom prst="rect">
            <a:avLst/>
          </a:prstGeom>
        </p:spPr>
      </p:pic>
      <p:cxnSp>
        <p:nvCxnSpPr>
          <p:cNvPr id="15" name="直線矢印コネクタ 14">
            <a:extLst>
              <a:ext uri="{FF2B5EF4-FFF2-40B4-BE49-F238E27FC236}">
                <a16:creationId xmlns:a16="http://schemas.microsoft.com/office/drawing/2014/main" id="{6D0C2729-DADE-4D8A-BB1A-F5063BF4A09E}"/>
              </a:ext>
            </a:extLst>
          </p:cNvPr>
          <p:cNvCxnSpPr/>
          <p:nvPr/>
        </p:nvCxnSpPr>
        <p:spPr>
          <a:xfrm flipV="1">
            <a:off x="7091009" y="4094435"/>
            <a:ext cx="1243739" cy="145297"/>
          </a:xfrm>
          <a:prstGeom prst="straightConnector1">
            <a:avLst/>
          </a:prstGeom>
          <a:ln w="57150">
            <a:solidFill>
              <a:srgbClr val="FF0000"/>
            </a:solidFill>
            <a:headEnd type="triangle"/>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6" name="四角形: 角を丸くする 15">
            <a:extLst>
              <a:ext uri="{FF2B5EF4-FFF2-40B4-BE49-F238E27FC236}">
                <a16:creationId xmlns:a16="http://schemas.microsoft.com/office/drawing/2014/main" id="{FBD03BF8-54E3-4A69-916D-FB3ED32C6A4E}"/>
              </a:ext>
            </a:extLst>
          </p:cNvPr>
          <p:cNvSpPr/>
          <p:nvPr/>
        </p:nvSpPr>
        <p:spPr>
          <a:xfrm>
            <a:off x="5173127" y="4592060"/>
            <a:ext cx="743918" cy="346249"/>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ja-JP" altLang="en-US" sz="1200" b="1">
                <a:solidFill>
                  <a:schemeClr val="tx1"/>
                </a:solidFill>
              </a:rPr>
              <a:t>子供</a:t>
            </a:r>
          </a:p>
        </p:txBody>
      </p:sp>
      <p:sp>
        <p:nvSpPr>
          <p:cNvPr id="17" name="四角形: 角を丸くする 16">
            <a:extLst>
              <a:ext uri="{FF2B5EF4-FFF2-40B4-BE49-F238E27FC236}">
                <a16:creationId xmlns:a16="http://schemas.microsoft.com/office/drawing/2014/main" id="{17A3E4E2-C0E5-435F-8B10-F7A3A15C8302}"/>
              </a:ext>
            </a:extLst>
          </p:cNvPr>
          <p:cNvSpPr/>
          <p:nvPr/>
        </p:nvSpPr>
        <p:spPr>
          <a:xfrm>
            <a:off x="5173127" y="4208998"/>
            <a:ext cx="743918" cy="346249"/>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b="1" dirty="0">
                <a:solidFill>
                  <a:schemeClr val="tx1"/>
                </a:solidFill>
              </a:rPr>
              <a:t>　親</a:t>
            </a:r>
          </a:p>
        </p:txBody>
      </p:sp>
      <p:sp>
        <p:nvSpPr>
          <p:cNvPr id="18" name="四角形: 角を丸くする 17">
            <a:extLst>
              <a:ext uri="{FF2B5EF4-FFF2-40B4-BE49-F238E27FC236}">
                <a16:creationId xmlns:a16="http://schemas.microsoft.com/office/drawing/2014/main" id="{C57B63D3-8398-485E-80EF-F010A580FCF3}"/>
              </a:ext>
            </a:extLst>
          </p:cNvPr>
          <p:cNvSpPr/>
          <p:nvPr/>
        </p:nvSpPr>
        <p:spPr>
          <a:xfrm>
            <a:off x="5016206" y="4104911"/>
            <a:ext cx="1051948" cy="924086"/>
          </a:xfrm>
          <a:prstGeom prst="roundRect">
            <a:avLst>
              <a:gd name="adj" fmla="val 8589"/>
            </a:avLst>
          </a:prstGeom>
          <a:noFill/>
          <a:ln w="19050">
            <a:solidFill>
              <a:srgbClr val="FF0000"/>
            </a:solid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ja-JP" altLang="en-US" sz="1350"/>
          </a:p>
        </p:txBody>
      </p:sp>
      <p:cxnSp>
        <p:nvCxnSpPr>
          <p:cNvPr id="20" name="直線矢印コネクタ 19">
            <a:extLst>
              <a:ext uri="{FF2B5EF4-FFF2-40B4-BE49-F238E27FC236}">
                <a16:creationId xmlns:a16="http://schemas.microsoft.com/office/drawing/2014/main" id="{B9AAF093-BE67-41B0-8122-2987A4947FE1}"/>
              </a:ext>
            </a:extLst>
          </p:cNvPr>
          <p:cNvCxnSpPr>
            <a:cxnSpLocks/>
            <a:endCxn id="18" idx="0"/>
          </p:cNvCxnSpPr>
          <p:nvPr/>
        </p:nvCxnSpPr>
        <p:spPr>
          <a:xfrm flipH="1">
            <a:off x="5542180" y="3616715"/>
            <a:ext cx="2906" cy="488197"/>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2" name="テキスト ボックス 21">
            <a:extLst>
              <a:ext uri="{FF2B5EF4-FFF2-40B4-BE49-F238E27FC236}">
                <a16:creationId xmlns:a16="http://schemas.microsoft.com/office/drawing/2014/main" id="{6C939474-8F03-4570-B0BD-5A2E0FAB0E6C}"/>
              </a:ext>
            </a:extLst>
          </p:cNvPr>
          <p:cNvSpPr txBox="1"/>
          <p:nvPr/>
        </p:nvSpPr>
        <p:spPr>
          <a:xfrm>
            <a:off x="4514145" y="3768479"/>
            <a:ext cx="1107996" cy="215444"/>
          </a:xfrm>
          <a:prstGeom prst="rect">
            <a:avLst/>
          </a:prstGeom>
          <a:noFill/>
        </p:spPr>
        <p:txBody>
          <a:bodyPr wrap="none" rtlCol="0">
            <a:spAutoFit/>
          </a:bodyPr>
          <a:lstStyle/>
          <a:p>
            <a:r>
              <a:rPr lang="ja-JP" altLang="en-US" sz="800" b="1">
                <a:latin typeface="+mn-ea"/>
              </a:rPr>
              <a:t>コミュニケーション</a:t>
            </a:r>
          </a:p>
        </p:txBody>
      </p:sp>
      <p:sp>
        <p:nvSpPr>
          <p:cNvPr id="24" name="四角形: 角を丸くする 23">
            <a:extLst>
              <a:ext uri="{FF2B5EF4-FFF2-40B4-BE49-F238E27FC236}">
                <a16:creationId xmlns:a16="http://schemas.microsoft.com/office/drawing/2014/main" id="{362A1F50-EC0A-4F31-80DD-696EC620B93C}"/>
              </a:ext>
            </a:extLst>
          </p:cNvPr>
          <p:cNvSpPr/>
          <p:nvPr/>
        </p:nvSpPr>
        <p:spPr>
          <a:xfrm>
            <a:off x="6486788" y="2571889"/>
            <a:ext cx="743918" cy="346249"/>
          </a:xfrm>
          <a:prstGeom prst="roundRect">
            <a:avLst>
              <a:gd name="adj" fmla="val 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ja-JP" altLang="en-US" sz="1200" b="1" dirty="0">
                <a:solidFill>
                  <a:schemeClr val="tx1"/>
                </a:solidFill>
              </a:rPr>
              <a:t>病院</a:t>
            </a:r>
          </a:p>
        </p:txBody>
      </p:sp>
      <p:sp>
        <p:nvSpPr>
          <p:cNvPr id="25" name="四角形: 角を丸くする 24">
            <a:extLst>
              <a:ext uri="{FF2B5EF4-FFF2-40B4-BE49-F238E27FC236}">
                <a16:creationId xmlns:a16="http://schemas.microsoft.com/office/drawing/2014/main" id="{59CC9D1F-A201-4552-8A65-493F7E9E1700}"/>
              </a:ext>
            </a:extLst>
          </p:cNvPr>
          <p:cNvSpPr/>
          <p:nvPr/>
        </p:nvSpPr>
        <p:spPr>
          <a:xfrm>
            <a:off x="7462783" y="2571729"/>
            <a:ext cx="743918" cy="346249"/>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ja-JP" altLang="en-US" sz="1200" b="1" dirty="0">
                <a:solidFill>
                  <a:schemeClr val="tx1"/>
                </a:solidFill>
              </a:rPr>
              <a:t>保険</a:t>
            </a:r>
          </a:p>
        </p:txBody>
      </p:sp>
      <p:sp>
        <p:nvSpPr>
          <p:cNvPr id="26" name="四角形: 角を丸くする 25">
            <a:extLst>
              <a:ext uri="{FF2B5EF4-FFF2-40B4-BE49-F238E27FC236}">
                <a16:creationId xmlns:a16="http://schemas.microsoft.com/office/drawing/2014/main" id="{DF4E750C-2507-463E-9640-1AC279021FD8}"/>
              </a:ext>
            </a:extLst>
          </p:cNvPr>
          <p:cNvSpPr/>
          <p:nvPr/>
        </p:nvSpPr>
        <p:spPr>
          <a:xfrm>
            <a:off x="8316129" y="2571729"/>
            <a:ext cx="743918" cy="346249"/>
          </a:xfrm>
          <a:prstGeom prst="roundRect">
            <a:avLst>
              <a:gd name="adj" fmla="val 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ja-JP" altLang="en-US" sz="1200" b="1" dirty="0">
                <a:solidFill>
                  <a:schemeClr val="tx1"/>
                </a:solidFill>
              </a:rPr>
              <a:t>行政</a:t>
            </a:r>
          </a:p>
        </p:txBody>
      </p:sp>
      <p:sp>
        <p:nvSpPr>
          <p:cNvPr id="27" name="四角形: 角を丸くする 26">
            <a:extLst>
              <a:ext uri="{FF2B5EF4-FFF2-40B4-BE49-F238E27FC236}">
                <a16:creationId xmlns:a16="http://schemas.microsoft.com/office/drawing/2014/main" id="{4D3D36D0-B86F-4FF1-A490-3144754FBD68}"/>
              </a:ext>
            </a:extLst>
          </p:cNvPr>
          <p:cNvSpPr/>
          <p:nvPr/>
        </p:nvSpPr>
        <p:spPr>
          <a:xfrm>
            <a:off x="5176032" y="2570844"/>
            <a:ext cx="743918" cy="346249"/>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ja-JP" altLang="en-US" sz="825" b="1" dirty="0">
                <a:solidFill>
                  <a:schemeClr val="tx1"/>
                </a:solidFill>
              </a:rPr>
              <a:t>健康管理</a:t>
            </a:r>
          </a:p>
        </p:txBody>
      </p:sp>
      <p:cxnSp>
        <p:nvCxnSpPr>
          <p:cNvPr id="29" name="直線矢印コネクタ 28">
            <a:extLst>
              <a:ext uri="{FF2B5EF4-FFF2-40B4-BE49-F238E27FC236}">
                <a16:creationId xmlns:a16="http://schemas.microsoft.com/office/drawing/2014/main" id="{C83BBB95-7AF7-4B6A-A975-83E8A8140885}"/>
              </a:ext>
            </a:extLst>
          </p:cNvPr>
          <p:cNvCxnSpPr>
            <a:cxnSpLocks/>
          </p:cNvCxnSpPr>
          <p:nvPr/>
        </p:nvCxnSpPr>
        <p:spPr>
          <a:xfrm flipV="1">
            <a:off x="5545085" y="2917092"/>
            <a:ext cx="2906" cy="353374"/>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2" name="コネクタ: カギ線 31">
            <a:extLst>
              <a:ext uri="{FF2B5EF4-FFF2-40B4-BE49-F238E27FC236}">
                <a16:creationId xmlns:a16="http://schemas.microsoft.com/office/drawing/2014/main" id="{880901AF-063E-4E61-8B67-82CF64C5C344}"/>
              </a:ext>
            </a:extLst>
          </p:cNvPr>
          <p:cNvCxnSpPr>
            <a:cxnSpLocks/>
            <a:endCxn id="24" idx="2"/>
          </p:cNvCxnSpPr>
          <p:nvPr/>
        </p:nvCxnSpPr>
        <p:spPr>
          <a:xfrm flipV="1">
            <a:off x="5917045" y="2918137"/>
            <a:ext cx="941703" cy="525454"/>
          </a:xfrm>
          <a:prstGeom prst="bentConnector2">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4" name="テキスト ボックス 33">
            <a:extLst>
              <a:ext uri="{FF2B5EF4-FFF2-40B4-BE49-F238E27FC236}">
                <a16:creationId xmlns:a16="http://schemas.microsoft.com/office/drawing/2014/main" id="{863217BA-9C46-4F6F-B685-0DA69993E943}"/>
              </a:ext>
            </a:extLst>
          </p:cNvPr>
          <p:cNvSpPr txBox="1"/>
          <p:nvPr/>
        </p:nvSpPr>
        <p:spPr>
          <a:xfrm>
            <a:off x="6026409" y="3270466"/>
            <a:ext cx="646331" cy="230832"/>
          </a:xfrm>
          <a:prstGeom prst="rect">
            <a:avLst/>
          </a:prstGeom>
          <a:noFill/>
        </p:spPr>
        <p:txBody>
          <a:bodyPr wrap="none" rtlCol="0">
            <a:spAutoFit/>
          </a:bodyPr>
          <a:lstStyle/>
          <a:p>
            <a:r>
              <a:rPr lang="ja-JP" altLang="en-US" sz="900" b="1" dirty="0"/>
              <a:t>移動問題</a:t>
            </a:r>
          </a:p>
        </p:txBody>
      </p:sp>
      <p:sp>
        <p:nvSpPr>
          <p:cNvPr id="35" name="テキスト ボックス 34">
            <a:extLst>
              <a:ext uri="{FF2B5EF4-FFF2-40B4-BE49-F238E27FC236}">
                <a16:creationId xmlns:a16="http://schemas.microsoft.com/office/drawing/2014/main" id="{B613E46E-68FA-4BAE-9593-BFAEFE26C87F}"/>
              </a:ext>
            </a:extLst>
          </p:cNvPr>
          <p:cNvSpPr txBox="1"/>
          <p:nvPr/>
        </p:nvSpPr>
        <p:spPr>
          <a:xfrm>
            <a:off x="4623365" y="3021179"/>
            <a:ext cx="1031051" cy="219291"/>
          </a:xfrm>
          <a:prstGeom prst="rect">
            <a:avLst/>
          </a:prstGeom>
          <a:noFill/>
        </p:spPr>
        <p:txBody>
          <a:bodyPr wrap="none" rtlCol="0">
            <a:spAutoFit/>
          </a:bodyPr>
          <a:lstStyle/>
          <a:p>
            <a:r>
              <a:rPr lang="ja-JP" altLang="en-US" sz="800" b="1" dirty="0">
                <a:latin typeface="+mn-ea"/>
              </a:rPr>
              <a:t>バイタルデータ？</a:t>
            </a:r>
          </a:p>
        </p:txBody>
      </p:sp>
      <p:cxnSp>
        <p:nvCxnSpPr>
          <p:cNvPr id="37" name="コネクタ: カギ線 36">
            <a:extLst>
              <a:ext uri="{FF2B5EF4-FFF2-40B4-BE49-F238E27FC236}">
                <a16:creationId xmlns:a16="http://schemas.microsoft.com/office/drawing/2014/main" id="{16A0FABD-2AB7-4ADB-8B85-871FB7ADC84B}"/>
              </a:ext>
            </a:extLst>
          </p:cNvPr>
          <p:cNvCxnSpPr>
            <a:cxnSpLocks/>
            <a:endCxn id="24" idx="0"/>
          </p:cNvCxnSpPr>
          <p:nvPr/>
        </p:nvCxnSpPr>
        <p:spPr>
          <a:xfrm rot="16200000" flipH="1">
            <a:off x="6202847" y="1915987"/>
            <a:ext cx="1045" cy="1310756"/>
          </a:xfrm>
          <a:prstGeom prst="bentConnector3">
            <a:avLst>
              <a:gd name="adj1" fmla="val -21875598"/>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9" name="テキスト ボックス 38">
            <a:extLst>
              <a:ext uri="{FF2B5EF4-FFF2-40B4-BE49-F238E27FC236}">
                <a16:creationId xmlns:a16="http://schemas.microsoft.com/office/drawing/2014/main" id="{C986D76A-B2CA-4436-B748-58CB134EE905}"/>
              </a:ext>
            </a:extLst>
          </p:cNvPr>
          <p:cNvSpPr txBox="1"/>
          <p:nvPr/>
        </p:nvSpPr>
        <p:spPr>
          <a:xfrm>
            <a:off x="5716719" y="2128597"/>
            <a:ext cx="925253" cy="219291"/>
          </a:xfrm>
          <a:prstGeom prst="rect">
            <a:avLst/>
          </a:prstGeom>
          <a:noFill/>
        </p:spPr>
        <p:txBody>
          <a:bodyPr wrap="none" rtlCol="0">
            <a:spAutoFit/>
          </a:bodyPr>
          <a:lstStyle/>
          <a:p>
            <a:r>
              <a:rPr lang="ja-JP" altLang="en-US" sz="800" b="1" dirty="0">
                <a:latin typeface="+mn-ea"/>
              </a:rPr>
              <a:t>データ＆分析？</a:t>
            </a:r>
          </a:p>
        </p:txBody>
      </p:sp>
      <p:cxnSp>
        <p:nvCxnSpPr>
          <p:cNvPr id="41" name="コネクタ: カギ線 40">
            <a:extLst>
              <a:ext uri="{FF2B5EF4-FFF2-40B4-BE49-F238E27FC236}">
                <a16:creationId xmlns:a16="http://schemas.microsoft.com/office/drawing/2014/main" id="{170F442F-EABC-4B2F-8886-7174522A925A}"/>
              </a:ext>
            </a:extLst>
          </p:cNvPr>
          <p:cNvCxnSpPr>
            <a:cxnSpLocks/>
          </p:cNvCxnSpPr>
          <p:nvPr/>
        </p:nvCxnSpPr>
        <p:spPr>
          <a:xfrm rot="16200000" flipH="1">
            <a:off x="7394860" y="2142184"/>
            <a:ext cx="14400" cy="853948"/>
          </a:xfrm>
          <a:prstGeom prst="bentConnector3">
            <a:avLst>
              <a:gd name="adj1" fmla="val -1485573"/>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4" name="テキスト ボックス 43">
            <a:extLst>
              <a:ext uri="{FF2B5EF4-FFF2-40B4-BE49-F238E27FC236}">
                <a16:creationId xmlns:a16="http://schemas.microsoft.com/office/drawing/2014/main" id="{08880855-1110-40B2-A724-0A2C3FD31AD3}"/>
              </a:ext>
            </a:extLst>
          </p:cNvPr>
          <p:cNvSpPr txBox="1"/>
          <p:nvPr/>
        </p:nvSpPr>
        <p:spPr>
          <a:xfrm>
            <a:off x="7122286" y="2117365"/>
            <a:ext cx="607859" cy="219291"/>
          </a:xfrm>
          <a:prstGeom prst="rect">
            <a:avLst/>
          </a:prstGeom>
          <a:noFill/>
        </p:spPr>
        <p:txBody>
          <a:bodyPr wrap="none" rtlCol="0">
            <a:spAutoFit/>
          </a:bodyPr>
          <a:lstStyle/>
          <a:p>
            <a:r>
              <a:rPr lang="ja-JP" altLang="en-US" sz="800" b="1" dirty="0">
                <a:latin typeface="+mn-ea"/>
              </a:rPr>
              <a:t>保険請求</a:t>
            </a:r>
          </a:p>
        </p:txBody>
      </p:sp>
      <p:sp>
        <p:nvSpPr>
          <p:cNvPr id="49" name="テキスト ボックス 48">
            <a:extLst>
              <a:ext uri="{FF2B5EF4-FFF2-40B4-BE49-F238E27FC236}">
                <a16:creationId xmlns:a16="http://schemas.microsoft.com/office/drawing/2014/main" id="{8D556FA5-A3B1-4AAD-A4BA-8A5F4677A56D}"/>
              </a:ext>
            </a:extLst>
          </p:cNvPr>
          <p:cNvSpPr txBox="1"/>
          <p:nvPr/>
        </p:nvSpPr>
        <p:spPr>
          <a:xfrm>
            <a:off x="7639176" y="3077207"/>
            <a:ext cx="396262" cy="219291"/>
          </a:xfrm>
          <a:prstGeom prst="rect">
            <a:avLst/>
          </a:prstGeom>
          <a:noFill/>
        </p:spPr>
        <p:txBody>
          <a:bodyPr wrap="none" rtlCol="0">
            <a:spAutoFit/>
          </a:bodyPr>
          <a:lstStyle/>
          <a:p>
            <a:r>
              <a:rPr lang="ja-JP" altLang="en-US" sz="800" b="1" dirty="0">
                <a:latin typeface="+mn-ea"/>
              </a:rPr>
              <a:t>国保</a:t>
            </a:r>
          </a:p>
        </p:txBody>
      </p:sp>
      <p:sp>
        <p:nvSpPr>
          <p:cNvPr id="52" name="四角形: 角を丸くする 51">
            <a:extLst>
              <a:ext uri="{FF2B5EF4-FFF2-40B4-BE49-F238E27FC236}">
                <a16:creationId xmlns:a16="http://schemas.microsoft.com/office/drawing/2014/main" id="{536A721F-73B9-465D-8CBF-AAA4DA478543}"/>
              </a:ext>
            </a:extLst>
          </p:cNvPr>
          <p:cNvSpPr/>
          <p:nvPr/>
        </p:nvSpPr>
        <p:spPr>
          <a:xfrm>
            <a:off x="5778510" y="5494112"/>
            <a:ext cx="743918" cy="283447"/>
          </a:xfrm>
          <a:prstGeom prst="roundRect">
            <a:avLst>
              <a:gd name="adj" fmla="val 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ja-JP" altLang="en-US" sz="1200" b="1" dirty="0">
                <a:solidFill>
                  <a:schemeClr val="tx1"/>
                </a:solidFill>
                <a:latin typeface="+mn-ea"/>
              </a:rPr>
              <a:t>学校</a:t>
            </a:r>
          </a:p>
        </p:txBody>
      </p:sp>
      <p:cxnSp>
        <p:nvCxnSpPr>
          <p:cNvPr id="54" name="コネクタ: カギ線 53">
            <a:extLst>
              <a:ext uri="{FF2B5EF4-FFF2-40B4-BE49-F238E27FC236}">
                <a16:creationId xmlns:a16="http://schemas.microsoft.com/office/drawing/2014/main" id="{B9A82758-DA63-4E7E-BB89-7BE97D985502}"/>
              </a:ext>
            </a:extLst>
          </p:cNvPr>
          <p:cNvCxnSpPr>
            <a:cxnSpLocks/>
          </p:cNvCxnSpPr>
          <p:nvPr/>
        </p:nvCxnSpPr>
        <p:spPr>
          <a:xfrm rot="5400000">
            <a:off x="5053335" y="5001305"/>
            <a:ext cx="554749" cy="428757"/>
          </a:xfrm>
          <a:prstGeom prst="bentConnector3">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7" name="コネクタ: カギ線 56">
            <a:extLst>
              <a:ext uri="{FF2B5EF4-FFF2-40B4-BE49-F238E27FC236}">
                <a16:creationId xmlns:a16="http://schemas.microsoft.com/office/drawing/2014/main" id="{16857933-50CA-4B91-A2F6-1E6B10FB35FA}"/>
              </a:ext>
            </a:extLst>
          </p:cNvPr>
          <p:cNvCxnSpPr>
            <a:cxnSpLocks/>
            <a:stCxn id="52" idx="0"/>
          </p:cNvCxnSpPr>
          <p:nvPr/>
        </p:nvCxnSpPr>
        <p:spPr>
          <a:xfrm rot="16200000" flipV="1">
            <a:off x="5669295" y="5012936"/>
            <a:ext cx="728927" cy="233424"/>
          </a:xfrm>
          <a:prstGeom prst="bentConnector2">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0" name="テキスト ボックス 59">
            <a:extLst>
              <a:ext uri="{FF2B5EF4-FFF2-40B4-BE49-F238E27FC236}">
                <a16:creationId xmlns:a16="http://schemas.microsoft.com/office/drawing/2014/main" id="{6B610922-4EB7-4369-B584-AD010797D834}"/>
              </a:ext>
            </a:extLst>
          </p:cNvPr>
          <p:cNvSpPr txBox="1"/>
          <p:nvPr/>
        </p:nvSpPr>
        <p:spPr>
          <a:xfrm>
            <a:off x="6150469" y="5180700"/>
            <a:ext cx="800219" cy="215444"/>
          </a:xfrm>
          <a:prstGeom prst="rect">
            <a:avLst/>
          </a:prstGeom>
          <a:noFill/>
        </p:spPr>
        <p:txBody>
          <a:bodyPr wrap="none" rtlCol="0">
            <a:spAutoFit/>
          </a:bodyPr>
          <a:lstStyle/>
          <a:p>
            <a:r>
              <a:rPr lang="en-US" altLang="ja-JP" sz="800" b="1" dirty="0">
                <a:latin typeface="+mn-ea"/>
              </a:rPr>
              <a:t>GIGA</a:t>
            </a:r>
            <a:r>
              <a:rPr lang="ja-JP" altLang="en-US" sz="800" b="1" dirty="0">
                <a:latin typeface="+mn-ea"/>
              </a:rPr>
              <a:t>スクール</a:t>
            </a:r>
          </a:p>
        </p:txBody>
      </p:sp>
      <p:sp>
        <p:nvSpPr>
          <p:cNvPr id="61" name="四角形: 角を丸くする 60">
            <a:extLst>
              <a:ext uri="{FF2B5EF4-FFF2-40B4-BE49-F238E27FC236}">
                <a16:creationId xmlns:a16="http://schemas.microsoft.com/office/drawing/2014/main" id="{4112B2F3-4743-4128-887E-1BA2C253C884}"/>
              </a:ext>
            </a:extLst>
          </p:cNvPr>
          <p:cNvSpPr/>
          <p:nvPr/>
        </p:nvSpPr>
        <p:spPr>
          <a:xfrm>
            <a:off x="5406550" y="6078253"/>
            <a:ext cx="743918" cy="346249"/>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ja-JP" altLang="en-US" sz="1200" b="1" dirty="0">
                <a:solidFill>
                  <a:schemeClr val="tx1"/>
                </a:solidFill>
                <a:latin typeface="+mn-ea"/>
              </a:rPr>
              <a:t>先生</a:t>
            </a:r>
          </a:p>
        </p:txBody>
      </p:sp>
      <p:sp>
        <p:nvSpPr>
          <p:cNvPr id="62" name="四角形: 角を丸くする 61">
            <a:extLst>
              <a:ext uri="{FF2B5EF4-FFF2-40B4-BE49-F238E27FC236}">
                <a16:creationId xmlns:a16="http://schemas.microsoft.com/office/drawing/2014/main" id="{5AD9622E-968A-4293-AE71-8897F6EE1F06}"/>
              </a:ext>
            </a:extLst>
          </p:cNvPr>
          <p:cNvSpPr/>
          <p:nvPr/>
        </p:nvSpPr>
        <p:spPr>
          <a:xfrm>
            <a:off x="6326229" y="6078253"/>
            <a:ext cx="764779" cy="346249"/>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ja-JP" altLang="en-US" sz="700" b="1" dirty="0">
                <a:solidFill>
                  <a:schemeClr val="tx1"/>
                </a:solidFill>
                <a:latin typeface="+mn-ea"/>
              </a:rPr>
              <a:t>教育員会</a:t>
            </a:r>
          </a:p>
        </p:txBody>
      </p:sp>
      <p:cxnSp>
        <p:nvCxnSpPr>
          <p:cNvPr id="64" name="コネクタ: カギ線 63">
            <a:extLst>
              <a:ext uri="{FF2B5EF4-FFF2-40B4-BE49-F238E27FC236}">
                <a16:creationId xmlns:a16="http://schemas.microsoft.com/office/drawing/2014/main" id="{ACDD933C-BFC3-49E7-8488-1064ECB55E97}"/>
              </a:ext>
            </a:extLst>
          </p:cNvPr>
          <p:cNvCxnSpPr>
            <a:cxnSpLocks/>
            <a:stCxn id="52" idx="2"/>
          </p:cNvCxnSpPr>
          <p:nvPr/>
        </p:nvCxnSpPr>
        <p:spPr>
          <a:xfrm rot="16200000" flipH="1">
            <a:off x="6279196" y="5648831"/>
            <a:ext cx="300694" cy="558149"/>
          </a:xfrm>
          <a:prstGeom prst="bentConnector3">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6" name="コネクタ: カギ線 65">
            <a:extLst>
              <a:ext uri="{FF2B5EF4-FFF2-40B4-BE49-F238E27FC236}">
                <a16:creationId xmlns:a16="http://schemas.microsoft.com/office/drawing/2014/main" id="{0ECDC361-70BB-4539-9C83-A96488A93692}"/>
              </a:ext>
            </a:extLst>
          </p:cNvPr>
          <p:cNvCxnSpPr>
            <a:cxnSpLocks/>
            <a:stCxn id="52" idx="2"/>
          </p:cNvCxnSpPr>
          <p:nvPr/>
        </p:nvCxnSpPr>
        <p:spPr>
          <a:xfrm rot="5400000">
            <a:off x="5814142" y="5741925"/>
            <a:ext cx="300694" cy="371960"/>
          </a:xfrm>
          <a:prstGeom prst="bentConnector3">
            <a:avLst>
              <a:gd name="adj1" fmla="val 50000"/>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9" name="四角形: 角を丸くする 68">
            <a:extLst>
              <a:ext uri="{FF2B5EF4-FFF2-40B4-BE49-F238E27FC236}">
                <a16:creationId xmlns:a16="http://schemas.microsoft.com/office/drawing/2014/main" id="{4ADB25C6-A596-46FE-A62C-C7B23DE36D4E}"/>
              </a:ext>
            </a:extLst>
          </p:cNvPr>
          <p:cNvSpPr/>
          <p:nvPr/>
        </p:nvSpPr>
        <p:spPr>
          <a:xfrm>
            <a:off x="4476652" y="6076148"/>
            <a:ext cx="743918" cy="346249"/>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altLang="ja-JP" sz="1200" b="1">
                <a:solidFill>
                  <a:schemeClr val="tx1"/>
                </a:solidFill>
                <a:latin typeface="+mn-ea"/>
              </a:rPr>
              <a:t>PTA</a:t>
            </a:r>
            <a:endParaRPr lang="ja-JP" altLang="en-US" sz="1200" b="1">
              <a:solidFill>
                <a:schemeClr val="tx1"/>
              </a:solidFill>
              <a:latin typeface="+mn-ea"/>
            </a:endParaRPr>
          </a:p>
        </p:txBody>
      </p:sp>
      <p:cxnSp>
        <p:nvCxnSpPr>
          <p:cNvPr id="70" name="コネクタ: カギ線 69">
            <a:extLst>
              <a:ext uri="{FF2B5EF4-FFF2-40B4-BE49-F238E27FC236}">
                <a16:creationId xmlns:a16="http://schemas.microsoft.com/office/drawing/2014/main" id="{AB469C44-EAF4-4101-9D54-90B16CA2323A}"/>
              </a:ext>
            </a:extLst>
          </p:cNvPr>
          <p:cNvCxnSpPr>
            <a:cxnSpLocks/>
            <a:stCxn id="52" idx="2"/>
          </p:cNvCxnSpPr>
          <p:nvPr/>
        </p:nvCxnSpPr>
        <p:spPr>
          <a:xfrm rot="5400000">
            <a:off x="5350247" y="5275923"/>
            <a:ext cx="298589" cy="1301858"/>
          </a:xfrm>
          <a:prstGeom prst="bentConnector3">
            <a:avLst>
              <a:gd name="adj1" fmla="val 50000"/>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3" name="コネクタ: カギ線 72">
            <a:extLst>
              <a:ext uri="{FF2B5EF4-FFF2-40B4-BE49-F238E27FC236}">
                <a16:creationId xmlns:a16="http://schemas.microsoft.com/office/drawing/2014/main" id="{8D07057B-B539-4D72-A1B9-03A535367B36}"/>
              </a:ext>
            </a:extLst>
          </p:cNvPr>
          <p:cNvCxnSpPr>
            <a:cxnSpLocks/>
          </p:cNvCxnSpPr>
          <p:nvPr/>
        </p:nvCxnSpPr>
        <p:spPr>
          <a:xfrm rot="10800000" flipV="1">
            <a:off x="4476654" y="4382121"/>
            <a:ext cx="696475" cy="1867150"/>
          </a:xfrm>
          <a:prstGeom prst="bentConnector3">
            <a:avLst>
              <a:gd name="adj1" fmla="val 124617"/>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7" name="コネクタ: カギ線 76">
            <a:extLst>
              <a:ext uri="{FF2B5EF4-FFF2-40B4-BE49-F238E27FC236}">
                <a16:creationId xmlns:a16="http://schemas.microsoft.com/office/drawing/2014/main" id="{F568CE82-7B6E-4C68-985C-7A219417B28C}"/>
              </a:ext>
            </a:extLst>
          </p:cNvPr>
          <p:cNvCxnSpPr>
            <a:cxnSpLocks/>
          </p:cNvCxnSpPr>
          <p:nvPr/>
        </p:nvCxnSpPr>
        <p:spPr>
          <a:xfrm rot="16200000" flipH="1">
            <a:off x="5220507" y="5768055"/>
            <a:ext cx="408912" cy="207273"/>
          </a:xfrm>
          <a:prstGeom prst="bentConnector3">
            <a:avLst>
              <a:gd name="adj1" fmla="val 4518"/>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80" name="四角形: 角を丸くする 79">
            <a:extLst>
              <a:ext uri="{FF2B5EF4-FFF2-40B4-BE49-F238E27FC236}">
                <a16:creationId xmlns:a16="http://schemas.microsoft.com/office/drawing/2014/main" id="{4155C592-C5C3-477F-9333-F59B3559934F}"/>
              </a:ext>
            </a:extLst>
          </p:cNvPr>
          <p:cNvSpPr/>
          <p:nvPr/>
        </p:nvSpPr>
        <p:spPr>
          <a:xfrm>
            <a:off x="9327754" y="4542462"/>
            <a:ext cx="743918" cy="346249"/>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ja-JP" altLang="en-US" sz="1200" b="1" dirty="0">
                <a:solidFill>
                  <a:schemeClr val="tx1"/>
                </a:solidFill>
              </a:rPr>
              <a:t>商店</a:t>
            </a:r>
          </a:p>
        </p:txBody>
      </p:sp>
      <p:sp>
        <p:nvSpPr>
          <p:cNvPr id="23" name="テキスト ボックス 22">
            <a:extLst>
              <a:ext uri="{FF2B5EF4-FFF2-40B4-BE49-F238E27FC236}">
                <a16:creationId xmlns:a16="http://schemas.microsoft.com/office/drawing/2014/main" id="{463A225F-F4DD-4E00-9913-5E483559E48A}"/>
              </a:ext>
            </a:extLst>
          </p:cNvPr>
          <p:cNvSpPr txBox="1"/>
          <p:nvPr/>
        </p:nvSpPr>
        <p:spPr>
          <a:xfrm>
            <a:off x="7806404" y="3583813"/>
            <a:ext cx="2027105" cy="369332"/>
          </a:xfrm>
          <a:prstGeom prst="rect">
            <a:avLst/>
          </a:prstGeom>
          <a:solidFill>
            <a:schemeClr val="bg1"/>
          </a:solidFill>
          <a:ln>
            <a:solidFill>
              <a:srgbClr val="FF0000"/>
            </a:solidFill>
          </a:ln>
        </p:spPr>
        <p:txBody>
          <a:bodyPr wrap="square" rtlCol="0">
            <a:spAutoFit/>
          </a:bodyPr>
          <a:lstStyle/>
          <a:p>
            <a:pPr algn="ctr"/>
            <a:r>
              <a:rPr lang="ja-JP" altLang="en-US" sz="900" b="1" dirty="0">
                <a:solidFill>
                  <a:srgbClr val="FF0000"/>
                </a:solidFill>
              </a:rPr>
              <a:t>交通が自動車で不便</a:t>
            </a:r>
            <a:endParaRPr lang="en-US" altLang="ja-JP" sz="900" b="1" dirty="0">
              <a:solidFill>
                <a:srgbClr val="FF0000"/>
              </a:solidFill>
            </a:endParaRPr>
          </a:p>
          <a:p>
            <a:pPr algn="ctr"/>
            <a:r>
              <a:rPr lang="ja-JP" altLang="en-US" sz="900" b="1" dirty="0">
                <a:solidFill>
                  <a:srgbClr val="FF0000"/>
                </a:solidFill>
              </a:rPr>
              <a:t>（何が不便？：買い物、通院など）</a:t>
            </a:r>
          </a:p>
        </p:txBody>
      </p:sp>
      <p:cxnSp>
        <p:nvCxnSpPr>
          <p:cNvPr id="82" name="コネクタ: カギ線 81">
            <a:extLst>
              <a:ext uri="{FF2B5EF4-FFF2-40B4-BE49-F238E27FC236}">
                <a16:creationId xmlns:a16="http://schemas.microsoft.com/office/drawing/2014/main" id="{88FC2314-628B-4430-9B0C-A8F4ED863BEC}"/>
              </a:ext>
            </a:extLst>
          </p:cNvPr>
          <p:cNvCxnSpPr>
            <a:cxnSpLocks/>
          </p:cNvCxnSpPr>
          <p:nvPr/>
        </p:nvCxnSpPr>
        <p:spPr>
          <a:xfrm>
            <a:off x="5917046" y="4382122"/>
            <a:ext cx="3410709" cy="333464"/>
          </a:xfrm>
          <a:prstGeom prst="bentConnector3">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4" name="コネクタ: カギ線 83">
            <a:extLst>
              <a:ext uri="{FF2B5EF4-FFF2-40B4-BE49-F238E27FC236}">
                <a16:creationId xmlns:a16="http://schemas.microsoft.com/office/drawing/2014/main" id="{ED1EB27E-1176-43E0-AA82-EDEC6B582684}"/>
              </a:ext>
            </a:extLst>
          </p:cNvPr>
          <p:cNvCxnSpPr>
            <a:cxnSpLocks/>
          </p:cNvCxnSpPr>
          <p:nvPr/>
        </p:nvCxnSpPr>
        <p:spPr>
          <a:xfrm>
            <a:off x="5917044" y="3443590"/>
            <a:ext cx="3410710" cy="1271996"/>
          </a:xfrm>
          <a:prstGeom prst="bentConnector3">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87" name="テキスト ボックス 86">
            <a:extLst>
              <a:ext uri="{FF2B5EF4-FFF2-40B4-BE49-F238E27FC236}">
                <a16:creationId xmlns:a16="http://schemas.microsoft.com/office/drawing/2014/main" id="{C0360BE2-82D8-444C-AC99-E18894DE5B78}"/>
              </a:ext>
            </a:extLst>
          </p:cNvPr>
          <p:cNvSpPr txBox="1"/>
          <p:nvPr/>
        </p:nvSpPr>
        <p:spPr>
          <a:xfrm>
            <a:off x="6054834" y="4195601"/>
            <a:ext cx="646331" cy="230832"/>
          </a:xfrm>
          <a:prstGeom prst="rect">
            <a:avLst/>
          </a:prstGeom>
          <a:noFill/>
        </p:spPr>
        <p:txBody>
          <a:bodyPr wrap="none" rtlCol="0">
            <a:spAutoFit/>
          </a:bodyPr>
          <a:lstStyle/>
          <a:p>
            <a:r>
              <a:rPr lang="ja-JP" altLang="en-US" sz="900" b="1" dirty="0"/>
              <a:t>移動問題</a:t>
            </a:r>
          </a:p>
        </p:txBody>
      </p:sp>
      <p:sp>
        <p:nvSpPr>
          <p:cNvPr id="88" name="四角形: 角を丸くする 87">
            <a:extLst>
              <a:ext uri="{FF2B5EF4-FFF2-40B4-BE49-F238E27FC236}">
                <a16:creationId xmlns:a16="http://schemas.microsoft.com/office/drawing/2014/main" id="{5C98EA2F-5DFB-4099-8180-1756ADD24162}"/>
              </a:ext>
            </a:extLst>
          </p:cNvPr>
          <p:cNvSpPr/>
          <p:nvPr/>
        </p:nvSpPr>
        <p:spPr>
          <a:xfrm>
            <a:off x="3667518" y="3270467"/>
            <a:ext cx="743918" cy="346249"/>
          </a:xfrm>
          <a:prstGeom prst="rect">
            <a:avLst/>
          </a:prstGeom>
          <a:solidFill>
            <a:schemeClr val="bg1"/>
          </a:solidFill>
          <a:ln>
            <a:solidFill>
              <a:schemeClr val="tx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ja-JP" altLang="en-US" sz="1350" b="1">
                <a:solidFill>
                  <a:schemeClr val="tx1"/>
                </a:solidFill>
              </a:rPr>
              <a:t>介護</a:t>
            </a:r>
          </a:p>
        </p:txBody>
      </p:sp>
      <p:cxnSp>
        <p:nvCxnSpPr>
          <p:cNvPr id="90" name="直線矢印コネクタ 89">
            <a:extLst>
              <a:ext uri="{FF2B5EF4-FFF2-40B4-BE49-F238E27FC236}">
                <a16:creationId xmlns:a16="http://schemas.microsoft.com/office/drawing/2014/main" id="{1DF10204-029B-4628-9D78-1FE52291D57C}"/>
              </a:ext>
            </a:extLst>
          </p:cNvPr>
          <p:cNvCxnSpPr>
            <a:cxnSpLocks/>
          </p:cNvCxnSpPr>
          <p:nvPr/>
        </p:nvCxnSpPr>
        <p:spPr>
          <a:xfrm>
            <a:off x="4411436" y="3443590"/>
            <a:ext cx="761690" cy="0"/>
          </a:xfrm>
          <a:prstGeom prst="straightConnector1">
            <a:avLst/>
          </a:prstGeom>
          <a:ln w="12700" cap="flat" cmpd="sng" algn="ctr">
            <a:solidFill>
              <a:schemeClr val="tx1"/>
            </a:solidFill>
            <a:prstDash val="lg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93" name="コネクタ: カギ線 92">
            <a:extLst>
              <a:ext uri="{FF2B5EF4-FFF2-40B4-BE49-F238E27FC236}">
                <a16:creationId xmlns:a16="http://schemas.microsoft.com/office/drawing/2014/main" id="{67F0EB9C-6B01-40B4-8314-E1269A078FD3}"/>
              </a:ext>
            </a:extLst>
          </p:cNvPr>
          <p:cNvCxnSpPr>
            <a:cxnSpLocks/>
          </p:cNvCxnSpPr>
          <p:nvPr/>
        </p:nvCxnSpPr>
        <p:spPr>
          <a:xfrm rot="16200000" flipH="1">
            <a:off x="4268928" y="3387264"/>
            <a:ext cx="676990" cy="1135890"/>
          </a:xfrm>
          <a:prstGeom prst="bentConnector2">
            <a:avLst/>
          </a:prstGeom>
          <a:ln w="12700">
            <a:solidFill>
              <a:schemeClr val="tx1"/>
            </a:solidFill>
            <a:prstDash val="lgDash"/>
            <a:tailEnd type="triangle"/>
          </a:ln>
        </p:spPr>
        <p:style>
          <a:lnRef idx="1">
            <a:schemeClr val="accent1"/>
          </a:lnRef>
          <a:fillRef idx="0">
            <a:schemeClr val="accent1"/>
          </a:fillRef>
          <a:effectRef idx="0">
            <a:schemeClr val="accent1"/>
          </a:effectRef>
          <a:fontRef idx="minor">
            <a:schemeClr val="tx1"/>
          </a:fontRef>
        </p:style>
      </p:cxnSp>
      <p:sp>
        <p:nvSpPr>
          <p:cNvPr id="95" name="テキスト ボックス 94">
            <a:extLst>
              <a:ext uri="{FF2B5EF4-FFF2-40B4-BE49-F238E27FC236}">
                <a16:creationId xmlns:a16="http://schemas.microsoft.com/office/drawing/2014/main" id="{39F417FB-6118-45EB-827F-9C92C18051E3}"/>
              </a:ext>
            </a:extLst>
          </p:cNvPr>
          <p:cNvSpPr txBox="1"/>
          <p:nvPr/>
        </p:nvSpPr>
        <p:spPr>
          <a:xfrm>
            <a:off x="3319125" y="3785932"/>
            <a:ext cx="800219" cy="338554"/>
          </a:xfrm>
          <a:prstGeom prst="rect">
            <a:avLst/>
          </a:prstGeom>
          <a:noFill/>
        </p:spPr>
        <p:txBody>
          <a:bodyPr wrap="none" rtlCol="0">
            <a:spAutoFit/>
          </a:bodyPr>
          <a:lstStyle/>
          <a:p>
            <a:pPr algn="ctr"/>
            <a:r>
              <a:rPr lang="ja-JP" altLang="en-US" sz="800" b="1" dirty="0">
                <a:latin typeface="+mn-ea"/>
              </a:rPr>
              <a:t>親のストレス</a:t>
            </a:r>
            <a:endParaRPr lang="en-US" altLang="ja-JP" sz="800" b="1" dirty="0">
              <a:latin typeface="+mn-ea"/>
            </a:endParaRPr>
          </a:p>
          <a:p>
            <a:pPr algn="ctr"/>
            <a:r>
              <a:rPr lang="ja-JP" altLang="en-US" sz="800" b="1" dirty="0">
                <a:latin typeface="+mn-ea"/>
              </a:rPr>
              <a:t>軽減</a:t>
            </a:r>
          </a:p>
        </p:txBody>
      </p:sp>
      <p:sp>
        <p:nvSpPr>
          <p:cNvPr id="96" name="四角形: 角を丸くする 95">
            <a:extLst>
              <a:ext uri="{FF2B5EF4-FFF2-40B4-BE49-F238E27FC236}">
                <a16:creationId xmlns:a16="http://schemas.microsoft.com/office/drawing/2014/main" id="{925AA0FB-AEA9-4CFC-97D3-001D002373FB}"/>
              </a:ext>
            </a:extLst>
          </p:cNvPr>
          <p:cNvSpPr/>
          <p:nvPr/>
        </p:nvSpPr>
        <p:spPr>
          <a:xfrm>
            <a:off x="3670895" y="2665233"/>
            <a:ext cx="743918" cy="346249"/>
          </a:xfrm>
          <a:prstGeom prst="rect">
            <a:avLst/>
          </a:prstGeom>
          <a:solidFill>
            <a:schemeClr val="bg1"/>
          </a:solidFill>
          <a:ln>
            <a:solidFill>
              <a:schemeClr val="tx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ja-JP" altLang="en-US" sz="1050" b="1" dirty="0">
                <a:solidFill>
                  <a:schemeClr val="tx1"/>
                </a:solidFill>
              </a:rPr>
              <a:t>介護士</a:t>
            </a:r>
          </a:p>
        </p:txBody>
      </p:sp>
      <p:cxnSp>
        <p:nvCxnSpPr>
          <p:cNvPr id="98" name="直線コネクタ 97">
            <a:extLst>
              <a:ext uri="{FF2B5EF4-FFF2-40B4-BE49-F238E27FC236}">
                <a16:creationId xmlns:a16="http://schemas.microsoft.com/office/drawing/2014/main" id="{12E2981C-2534-4EE7-817D-FB425270F20C}"/>
              </a:ext>
            </a:extLst>
          </p:cNvPr>
          <p:cNvCxnSpPr>
            <a:cxnSpLocks/>
          </p:cNvCxnSpPr>
          <p:nvPr/>
        </p:nvCxnSpPr>
        <p:spPr>
          <a:xfrm flipH="1">
            <a:off x="4039478" y="3011482"/>
            <a:ext cx="3377" cy="258985"/>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100" name="テキスト ボックス 99">
            <a:extLst>
              <a:ext uri="{FF2B5EF4-FFF2-40B4-BE49-F238E27FC236}">
                <a16:creationId xmlns:a16="http://schemas.microsoft.com/office/drawing/2014/main" id="{9170AFCF-1F41-4A80-955A-3992D17AD2C0}"/>
              </a:ext>
            </a:extLst>
          </p:cNvPr>
          <p:cNvSpPr txBox="1"/>
          <p:nvPr/>
        </p:nvSpPr>
        <p:spPr>
          <a:xfrm>
            <a:off x="3207493" y="2971696"/>
            <a:ext cx="1023482" cy="338554"/>
          </a:xfrm>
          <a:prstGeom prst="rect">
            <a:avLst/>
          </a:prstGeom>
          <a:noFill/>
        </p:spPr>
        <p:txBody>
          <a:bodyPr wrap="square" rtlCol="0">
            <a:spAutoFit/>
          </a:bodyPr>
          <a:lstStyle/>
          <a:p>
            <a:pPr algn="ctr"/>
            <a:r>
              <a:rPr lang="ja-JP" altLang="en-US" sz="800" b="1" dirty="0">
                <a:latin typeface="+mn-ea"/>
              </a:rPr>
              <a:t>人で不足＆低賃金</a:t>
            </a:r>
            <a:endParaRPr lang="en-US" altLang="ja-JP" sz="800" b="1" dirty="0">
              <a:latin typeface="+mn-ea"/>
            </a:endParaRPr>
          </a:p>
          <a:p>
            <a:pPr algn="ctr"/>
            <a:r>
              <a:rPr lang="ja-JP" altLang="en-US" sz="800" b="1" dirty="0">
                <a:latin typeface="+mn-ea"/>
              </a:rPr>
              <a:t>移動問題</a:t>
            </a:r>
          </a:p>
        </p:txBody>
      </p:sp>
      <p:sp>
        <p:nvSpPr>
          <p:cNvPr id="2" name="テキスト ボックス 1">
            <a:extLst>
              <a:ext uri="{FF2B5EF4-FFF2-40B4-BE49-F238E27FC236}">
                <a16:creationId xmlns:a16="http://schemas.microsoft.com/office/drawing/2014/main" id="{8B806D13-891E-40CC-B5D9-77FD5AF14AAD}"/>
              </a:ext>
            </a:extLst>
          </p:cNvPr>
          <p:cNvSpPr txBox="1"/>
          <p:nvPr/>
        </p:nvSpPr>
        <p:spPr>
          <a:xfrm>
            <a:off x="1881900" y="1171292"/>
            <a:ext cx="5707165" cy="369332"/>
          </a:xfrm>
          <a:prstGeom prst="rect">
            <a:avLst/>
          </a:prstGeom>
          <a:noFill/>
        </p:spPr>
        <p:txBody>
          <a:bodyPr wrap="square" rtlCol="0">
            <a:spAutoFit/>
          </a:bodyPr>
          <a:lstStyle/>
          <a:p>
            <a:r>
              <a:rPr lang="ja-JP" altLang="en-US" b="1" dirty="0">
                <a:solidFill>
                  <a:srgbClr val="0070C0"/>
                </a:solidFill>
                <a:latin typeface="+mn-ea"/>
              </a:rPr>
              <a:t>記載した課題から関係者の相関図を書いてみましょう</a:t>
            </a:r>
          </a:p>
        </p:txBody>
      </p:sp>
      <p:pic>
        <p:nvPicPr>
          <p:cNvPr id="19" name="図 18">
            <a:extLst>
              <a:ext uri="{FF2B5EF4-FFF2-40B4-BE49-F238E27FC236}">
                <a16:creationId xmlns:a16="http://schemas.microsoft.com/office/drawing/2014/main" id="{AEDA30B2-512C-4703-BD06-263DAF43D0E5}"/>
              </a:ext>
            </a:extLst>
          </p:cNvPr>
          <p:cNvPicPr>
            <a:picLocks noChangeAspect="1"/>
          </p:cNvPicPr>
          <p:nvPr/>
        </p:nvPicPr>
        <p:blipFill>
          <a:blip r:embed="rId3"/>
          <a:stretch>
            <a:fillRect/>
          </a:stretch>
        </p:blipFill>
        <p:spPr>
          <a:xfrm>
            <a:off x="7245906" y="5226307"/>
            <a:ext cx="3299896" cy="1416614"/>
          </a:xfrm>
          <a:prstGeom prst="rect">
            <a:avLst/>
          </a:prstGeom>
        </p:spPr>
      </p:pic>
      <p:pic>
        <p:nvPicPr>
          <p:cNvPr id="1026" name="Picture 2" descr="保険・安心のシルエット02 | 無料のAi・PNG白黒シルエットイラスト"/>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10000" r="90000">
                        <a14:foregroundMark x1="37333" y1="60667" x2="38333" y2="61000"/>
                        <a14:foregroundMark x1="62000" y1="66333" x2="62000" y2="66333"/>
                      </a14:backgroundRemoval>
                    </a14:imgEffect>
                  </a14:imgLayer>
                </a14:imgProps>
              </a:ext>
              <a:ext uri="{28A0092B-C50C-407E-A947-70E740481C1C}">
                <a14:useLocalDpi xmlns:a14="http://schemas.microsoft.com/office/drawing/2010/main" val="0"/>
              </a:ext>
            </a:extLst>
          </a:blip>
          <a:srcRect/>
          <a:stretch>
            <a:fillRect/>
          </a:stretch>
        </p:blipFill>
        <p:spPr bwMode="auto">
          <a:xfrm>
            <a:off x="7469213" y="2556563"/>
            <a:ext cx="368094" cy="368094"/>
          </a:xfrm>
          <a:prstGeom prst="rect">
            <a:avLst/>
          </a:prstGeom>
          <a:noFill/>
          <a:extLst>
            <a:ext uri="{909E8E84-426E-40DD-AFC4-6F175D3DCCD1}">
              <a14:hiddenFill xmlns:a14="http://schemas.microsoft.com/office/drawing/2010/main">
                <a:solidFill>
                  <a:srgbClr val="FFFFFF"/>
                </a:solidFill>
              </a14:hiddenFill>
            </a:ext>
          </a:extLst>
        </p:spPr>
      </p:pic>
      <p:pic>
        <p:nvPicPr>
          <p:cNvPr id="67" name="図 6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404829" y="2618990"/>
            <a:ext cx="243243" cy="243243"/>
          </a:xfrm>
          <a:prstGeom prst="rect">
            <a:avLst/>
          </a:prstGeom>
          <a:ln w="28575">
            <a:noFill/>
          </a:ln>
        </p:spPr>
      </p:pic>
      <p:pic>
        <p:nvPicPr>
          <p:cNvPr id="21" name="図 20"/>
          <p:cNvPicPr>
            <a:picLocks noChangeAspect="1"/>
          </p:cNvPicPr>
          <p:nvPr/>
        </p:nvPicPr>
        <p:blipFill>
          <a:blip r:embed="rId7" cstate="print">
            <a:biLevel thresh="50000"/>
            <a:extLst>
              <a:ext uri="{28A0092B-C50C-407E-A947-70E740481C1C}">
                <a14:useLocalDpi xmlns:a14="http://schemas.microsoft.com/office/drawing/2010/main" val="0"/>
              </a:ext>
            </a:extLst>
          </a:blip>
          <a:stretch>
            <a:fillRect/>
          </a:stretch>
        </p:blipFill>
        <p:spPr>
          <a:xfrm>
            <a:off x="5872272" y="5525831"/>
            <a:ext cx="193617" cy="193617"/>
          </a:xfrm>
          <a:prstGeom prst="rect">
            <a:avLst/>
          </a:prstGeom>
        </p:spPr>
      </p:pic>
      <p:sp>
        <p:nvSpPr>
          <p:cNvPr id="50" name="四角形: 角を丸くする 49">
            <a:extLst>
              <a:ext uri="{FF2B5EF4-FFF2-40B4-BE49-F238E27FC236}">
                <a16:creationId xmlns:a16="http://schemas.microsoft.com/office/drawing/2014/main" id="{EE169ED9-B09E-4789-B80F-9240721FD129}"/>
              </a:ext>
            </a:extLst>
          </p:cNvPr>
          <p:cNvSpPr/>
          <p:nvPr/>
        </p:nvSpPr>
        <p:spPr>
          <a:xfrm>
            <a:off x="4733942" y="5493058"/>
            <a:ext cx="681461" cy="346249"/>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ja-JP" altLang="en-US" sz="1200" b="1" dirty="0">
                <a:solidFill>
                  <a:schemeClr val="tx1"/>
                </a:solidFill>
                <a:latin typeface="+mn-ea"/>
              </a:rPr>
              <a:t>保育</a:t>
            </a:r>
          </a:p>
        </p:txBody>
      </p:sp>
      <p:pic>
        <p:nvPicPr>
          <p:cNvPr id="40" name="図 39"/>
          <p:cNvPicPr>
            <a:picLocks noChangeAspect="1"/>
          </p:cNvPicPr>
          <p:nvPr/>
        </p:nvPicPr>
        <p:blipFill>
          <a:blip r:embed="rId8" cstate="print">
            <a:biLevel thresh="50000"/>
            <a:extLst>
              <a:ext uri="{28A0092B-C50C-407E-A947-70E740481C1C}">
                <a14:useLocalDpi xmlns:a14="http://schemas.microsoft.com/office/drawing/2010/main" val="0"/>
              </a:ext>
            </a:extLst>
          </a:blip>
          <a:stretch>
            <a:fillRect/>
          </a:stretch>
        </p:blipFill>
        <p:spPr>
          <a:xfrm>
            <a:off x="5480392" y="6134386"/>
            <a:ext cx="230025" cy="230025"/>
          </a:xfrm>
          <a:prstGeom prst="rect">
            <a:avLst/>
          </a:prstGeom>
        </p:spPr>
      </p:pic>
      <p:cxnSp>
        <p:nvCxnSpPr>
          <p:cNvPr id="89" name="コネクタ: カギ線 40">
            <a:extLst>
              <a:ext uri="{FF2B5EF4-FFF2-40B4-BE49-F238E27FC236}">
                <a16:creationId xmlns:a16="http://schemas.microsoft.com/office/drawing/2014/main" id="{170F442F-EABC-4B2F-8886-7174522A925A}"/>
              </a:ext>
            </a:extLst>
          </p:cNvPr>
          <p:cNvCxnSpPr>
            <a:cxnSpLocks/>
          </p:cNvCxnSpPr>
          <p:nvPr/>
        </p:nvCxnSpPr>
        <p:spPr>
          <a:xfrm rot="5400000" flipH="1" flipV="1">
            <a:off x="7833317" y="2054137"/>
            <a:ext cx="11541" cy="1728000"/>
          </a:xfrm>
          <a:prstGeom prst="bentConnector3">
            <a:avLst>
              <a:gd name="adj1" fmla="val -1485573"/>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94" name="図 93"/>
          <p:cNvPicPr>
            <a:picLocks noChangeAspect="1"/>
          </p:cNvPicPr>
          <p:nvPr/>
        </p:nvPicPr>
        <p:blipFill>
          <a:blip r:embed="rId9">
            <a:extLst>
              <a:ext uri="{BEBA8EAE-BF5A-486C-A8C5-ECC9F3942E4B}">
                <a14:imgProps xmlns:a14="http://schemas.microsoft.com/office/drawing/2010/main">
                  <a14:imgLayer r:embed="rId10">
                    <a14:imgEffect>
                      <a14:backgroundRemoval t="10000" b="90000" l="10000" r="90000">
                        <a14:foregroundMark x1="47414" y1="18534" x2="47414" y2="18534"/>
                        <a14:foregroundMark x1="55172" y1="31466" x2="55172" y2="31466"/>
                        <a14:foregroundMark x1="45690" y1="27155" x2="45690" y2="27155"/>
                        <a14:foregroundMark x1="25862" y1="43103" x2="25862" y2="43103"/>
                        <a14:foregroundMark x1="51724" y1="69397" x2="51724" y2="69397"/>
                        <a14:foregroundMark x1="43103" y1="67672" x2="43103" y2="67672"/>
                        <a14:foregroundMark x1="76293" y1="42241" x2="76293" y2="42241"/>
                      </a14:backgroundRemoval>
                    </a14:imgEffect>
                  </a14:imgLayer>
                </a14:imgProps>
              </a:ext>
            </a:extLst>
          </a:blip>
          <a:stretch>
            <a:fillRect/>
          </a:stretch>
        </p:blipFill>
        <p:spPr>
          <a:xfrm>
            <a:off x="4748709" y="5498674"/>
            <a:ext cx="315952" cy="315952"/>
          </a:xfrm>
          <a:prstGeom prst="rect">
            <a:avLst/>
          </a:prstGeom>
        </p:spPr>
      </p:pic>
      <p:pic>
        <p:nvPicPr>
          <p:cNvPr id="99" name="図 98"/>
          <p:cNvPicPr>
            <a:picLocks noChangeAspect="1"/>
          </p:cNvPicPr>
          <p:nvPr/>
        </p:nvPicPr>
        <p:blipFill>
          <a:blip r:embed="rId11">
            <a:extLst>
              <a:ext uri="{BEBA8EAE-BF5A-486C-A8C5-ECC9F3942E4B}">
                <a14:imgProps xmlns:a14="http://schemas.microsoft.com/office/drawing/2010/main">
                  <a14:imgLayer r:embed="rId12">
                    <a14:imgEffect>
                      <a14:backgroundRemoval t="10000" b="90000" l="10000" r="90000">
                        <a14:foregroundMark x1="52667" y1="25000" x2="52667" y2="25000"/>
                      </a14:backgroundRemoval>
                    </a14:imgEffect>
                  </a14:imgLayer>
                </a14:imgProps>
              </a:ext>
            </a:extLst>
          </a:blip>
          <a:stretch>
            <a:fillRect/>
          </a:stretch>
        </p:blipFill>
        <p:spPr>
          <a:xfrm>
            <a:off x="5133811" y="4545418"/>
            <a:ext cx="437427" cy="437427"/>
          </a:xfrm>
          <a:prstGeom prst="rect">
            <a:avLst/>
          </a:prstGeom>
        </p:spPr>
      </p:pic>
      <p:pic>
        <p:nvPicPr>
          <p:cNvPr id="101" name="図 100"/>
          <p:cNvPicPr>
            <a:picLocks noChangeAspect="1"/>
          </p:cNvPicPr>
          <p:nvPr/>
        </p:nvPicPr>
        <p:blipFill>
          <a:blip r:embed="rId13" cstate="print">
            <a:biLevel thresh="50000"/>
            <a:extLst>
              <a:ext uri="{28A0092B-C50C-407E-A947-70E740481C1C}">
                <a14:useLocalDpi xmlns:a14="http://schemas.microsoft.com/office/drawing/2010/main" val="0"/>
              </a:ext>
            </a:extLst>
          </a:blip>
          <a:stretch>
            <a:fillRect/>
          </a:stretch>
        </p:blipFill>
        <p:spPr>
          <a:xfrm>
            <a:off x="5218388" y="4233804"/>
            <a:ext cx="300858" cy="300858"/>
          </a:xfrm>
          <a:prstGeom prst="rect">
            <a:avLst/>
          </a:prstGeom>
        </p:spPr>
      </p:pic>
      <p:pic>
        <p:nvPicPr>
          <p:cNvPr id="103" name="図 102"/>
          <p:cNvPicPr>
            <a:picLocks noChangeAspect="1"/>
          </p:cNvPicPr>
          <p:nvPr/>
        </p:nvPicPr>
        <p:blipFill>
          <a:blip r:embed="rId14" cstate="print">
            <a:biLevel thresh="50000"/>
            <a:extLst>
              <a:ext uri="{28A0092B-C50C-407E-A947-70E740481C1C}">
                <a14:useLocalDpi xmlns:a14="http://schemas.microsoft.com/office/drawing/2010/main" val="0"/>
              </a:ext>
            </a:extLst>
          </a:blip>
          <a:stretch>
            <a:fillRect/>
          </a:stretch>
        </p:blipFill>
        <p:spPr>
          <a:xfrm>
            <a:off x="5195408" y="3317213"/>
            <a:ext cx="235201" cy="235201"/>
          </a:xfrm>
          <a:prstGeom prst="rect">
            <a:avLst/>
          </a:prstGeom>
        </p:spPr>
      </p:pic>
      <p:pic>
        <p:nvPicPr>
          <p:cNvPr id="1030" name="Picture 6" descr="ショップアイコン4｜所沢プロペ商店街振興組合"/>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9399347" y="4610703"/>
            <a:ext cx="209766" cy="209766"/>
          </a:xfrm>
          <a:prstGeom prst="rect">
            <a:avLst/>
          </a:prstGeom>
          <a:noFill/>
          <a:extLst>
            <a:ext uri="{909E8E84-426E-40DD-AFC4-6F175D3DCCD1}">
              <a14:hiddenFill xmlns:a14="http://schemas.microsoft.com/office/drawing/2010/main">
                <a:solidFill>
                  <a:srgbClr val="FFFFFF"/>
                </a:solidFill>
              </a14:hiddenFill>
            </a:ext>
          </a:extLst>
        </p:spPr>
      </p:pic>
      <p:pic>
        <p:nvPicPr>
          <p:cNvPr id="104" name="図 103"/>
          <p:cNvPicPr>
            <a:picLocks noChangeAspect="1"/>
          </p:cNvPicPr>
          <p:nvPr/>
        </p:nvPicPr>
        <p:blipFill>
          <a:blip r:embed="rId16" cstate="print">
            <a:biLevel thresh="50000"/>
            <a:extLst>
              <a:ext uri="{28A0092B-C50C-407E-A947-70E740481C1C}">
                <a14:useLocalDpi xmlns:a14="http://schemas.microsoft.com/office/drawing/2010/main" val="0"/>
              </a:ext>
            </a:extLst>
          </a:blip>
          <a:stretch>
            <a:fillRect/>
          </a:stretch>
        </p:blipFill>
        <p:spPr>
          <a:xfrm>
            <a:off x="6542927" y="2633262"/>
            <a:ext cx="239530" cy="239530"/>
          </a:xfrm>
          <a:prstGeom prst="rect">
            <a:avLst/>
          </a:prstGeom>
        </p:spPr>
      </p:pic>
      <p:pic>
        <p:nvPicPr>
          <p:cNvPr id="1032" name="Picture 8" descr="スマートウォッチのシルエット02 | 無料のAi・PNG白黒シルエットイラスト"/>
          <p:cNvPicPr>
            <a:picLocks noChangeAspect="1" noChangeArrowheads="1"/>
          </p:cNvPicPr>
          <p:nvPr/>
        </p:nvPicPr>
        <p:blipFill>
          <a:blip r:embed="rId17" cstate="print">
            <a:extLst>
              <a:ext uri="{BEBA8EAE-BF5A-486C-A8C5-ECC9F3942E4B}">
                <a14:imgProps xmlns:a14="http://schemas.microsoft.com/office/drawing/2010/main">
                  <a14:imgLayer r:embed="rId18">
                    <a14:imgEffect>
                      <a14:backgroundRemoval t="10000" b="90000" l="10000" r="90000">
                        <a14:foregroundMark x1="60667" y1="45333" x2="60667" y2="45333"/>
                        <a14:foregroundMark x1="75333" y1="41000" x2="75333" y2="41000"/>
                        <a14:foregroundMark x1="75667" y1="57667" x2="75667" y2="57667"/>
                      </a14:backgroundRemoval>
                    </a14:imgEffect>
                  </a14:imgLayer>
                </a14:imgProps>
              </a:ext>
              <a:ext uri="{28A0092B-C50C-407E-A947-70E740481C1C}">
                <a14:useLocalDpi xmlns:a14="http://schemas.microsoft.com/office/drawing/2010/main" val="0"/>
              </a:ext>
            </a:extLst>
          </a:blip>
          <a:srcRect/>
          <a:stretch>
            <a:fillRect/>
          </a:stretch>
        </p:blipFill>
        <p:spPr bwMode="auto">
          <a:xfrm>
            <a:off x="5146243" y="2586987"/>
            <a:ext cx="305508" cy="305508"/>
          </a:xfrm>
          <a:prstGeom prst="rect">
            <a:avLst/>
          </a:prstGeom>
          <a:noFill/>
          <a:extLst>
            <a:ext uri="{909E8E84-426E-40DD-AFC4-6F175D3DCCD1}">
              <a14:hiddenFill xmlns:a14="http://schemas.microsoft.com/office/drawing/2010/main">
                <a:solidFill>
                  <a:srgbClr val="FFFFFF"/>
                </a:solidFill>
              </a14:hiddenFill>
            </a:ext>
          </a:extLst>
        </p:spPr>
      </p:pic>
      <p:pic>
        <p:nvPicPr>
          <p:cNvPr id="105" name="図 104"/>
          <p:cNvPicPr>
            <a:picLocks noChangeAspect="1"/>
          </p:cNvPicPr>
          <p:nvPr/>
        </p:nvPicPr>
        <p:blipFill>
          <a:blip r:embed="rId19" cstate="print">
            <a:biLevel thresh="50000"/>
            <a:extLst>
              <a:ext uri="{28A0092B-C50C-407E-A947-70E740481C1C}">
                <a14:useLocalDpi xmlns:a14="http://schemas.microsoft.com/office/drawing/2010/main" val="0"/>
              </a:ext>
            </a:extLst>
          </a:blip>
          <a:stretch>
            <a:fillRect/>
          </a:stretch>
        </p:blipFill>
        <p:spPr>
          <a:xfrm>
            <a:off x="6363006" y="6110238"/>
            <a:ext cx="247565" cy="247565"/>
          </a:xfrm>
          <a:prstGeom prst="rect">
            <a:avLst/>
          </a:prstGeom>
        </p:spPr>
      </p:pic>
      <p:pic>
        <p:nvPicPr>
          <p:cNvPr id="106" name="図 105"/>
          <p:cNvPicPr>
            <a:picLocks noChangeAspect="1"/>
          </p:cNvPicPr>
          <p:nvPr/>
        </p:nvPicPr>
        <p:blipFill>
          <a:blip r:embed="rId20" cstate="print">
            <a:biLevel thresh="50000"/>
            <a:extLst>
              <a:ext uri="{28A0092B-C50C-407E-A947-70E740481C1C}">
                <a14:useLocalDpi xmlns:a14="http://schemas.microsoft.com/office/drawing/2010/main" val="0"/>
              </a:ext>
            </a:extLst>
          </a:blip>
          <a:stretch>
            <a:fillRect/>
          </a:stretch>
        </p:blipFill>
        <p:spPr>
          <a:xfrm>
            <a:off x="4500757" y="6082244"/>
            <a:ext cx="300413" cy="300413"/>
          </a:xfrm>
          <a:prstGeom prst="rect">
            <a:avLst/>
          </a:prstGeom>
        </p:spPr>
      </p:pic>
      <p:pic>
        <p:nvPicPr>
          <p:cNvPr id="109" name="図 108"/>
          <p:cNvPicPr>
            <a:picLocks noChangeAspect="1"/>
          </p:cNvPicPr>
          <p:nvPr/>
        </p:nvPicPr>
        <p:blipFill>
          <a:blip r:embed="rId21" cstate="print">
            <a:biLevel thresh="50000"/>
            <a:extLst>
              <a:ext uri="{28A0092B-C50C-407E-A947-70E740481C1C}">
                <a14:useLocalDpi xmlns:a14="http://schemas.microsoft.com/office/drawing/2010/main" val="0"/>
              </a:ext>
            </a:extLst>
          </a:blip>
          <a:stretch>
            <a:fillRect/>
          </a:stretch>
        </p:blipFill>
        <p:spPr>
          <a:xfrm>
            <a:off x="3721708" y="3301796"/>
            <a:ext cx="235702" cy="235702"/>
          </a:xfrm>
          <a:prstGeom prst="rect">
            <a:avLst/>
          </a:prstGeom>
        </p:spPr>
      </p:pic>
      <p:cxnSp>
        <p:nvCxnSpPr>
          <p:cNvPr id="117" name="コネクタ: カギ線 72">
            <a:extLst>
              <a:ext uri="{FF2B5EF4-FFF2-40B4-BE49-F238E27FC236}">
                <a16:creationId xmlns:a16="http://schemas.microsoft.com/office/drawing/2014/main" id="{8D07057B-B539-4D72-A1B9-03A535367B36}"/>
              </a:ext>
            </a:extLst>
          </p:cNvPr>
          <p:cNvCxnSpPr>
            <a:cxnSpLocks/>
          </p:cNvCxnSpPr>
          <p:nvPr/>
        </p:nvCxnSpPr>
        <p:spPr>
          <a:xfrm rot="10800000">
            <a:off x="3633487" y="2841935"/>
            <a:ext cx="1368000" cy="1908000"/>
          </a:xfrm>
          <a:prstGeom prst="bentConnector3">
            <a:avLst>
              <a:gd name="adj1" fmla="val 124617"/>
            </a:avLst>
          </a:prstGeom>
          <a:ln w="12700">
            <a:solidFill>
              <a:schemeClr val="tx1"/>
            </a:solidFill>
            <a:prstDash val="lgDash"/>
            <a:tailEnd type="triangle"/>
          </a:ln>
        </p:spPr>
        <p:style>
          <a:lnRef idx="1">
            <a:schemeClr val="accent1"/>
          </a:lnRef>
          <a:fillRef idx="0">
            <a:schemeClr val="accent1"/>
          </a:fillRef>
          <a:effectRef idx="0">
            <a:schemeClr val="accent1"/>
          </a:effectRef>
          <a:fontRef idx="minor">
            <a:schemeClr val="tx1"/>
          </a:fontRef>
        </p:style>
      </p:cxnSp>
      <p:pic>
        <p:nvPicPr>
          <p:cNvPr id="1034" name="Picture 10" descr="介護のシルエット | 無料のAi・PNG白黒シルエットイラスト"/>
          <p:cNvPicPr>
            <a:picLocks noChangeAspect="1" noChangeArrowheads="1"/>
          </p:cNvPicPr>
          <p:nvPr/>
        </p:nvPicPr>
        <p:blipFill>
          <a:blip r:embed="rId22" cstate="print">
            <a:extLst>
              <a:ext uri="{BEBA8EAE-BF5A-486C-A8C5-ECC9F3942E4B}">
                <a14:imgProps xmlns:a14="http://schemas.microsoft.com/office/drawing/2010/main">
                  <a14:imgLayer r:embed="rId23">
                    <a14:imgEffect>
                      <a14:backgroundRemoval t="5000" b="94667" l="10000" r="90000">
                        <a14:foregroundMark x1="47667" y1="13667" x2="48333" y2="13333"/>
                        <a14:foregroundMark x1="79333" y1="16333" x2="79667" y2="17667"/>
                        <a14:foregroundMark x1="78000" y1="35667" x2="78000" y2="35667"/>
                      </a14:backgroundRemoval>
                    </a14:imgEffect>
                  </a14:imgLayer>
                </a14:imgProps>
              </a:ext>
              <a:ext uri="{28A0092B-C50C-407E-A947-70E740481C1C}">
                <a14:useLocalDpi xmlns:a14="http://schemas.microsoft.com/office/drawing/2010/main" val="0"/>
              </a:ext>
            </a:extLst>
          </a:blip>
          <a:srcRect/>
          <a:stretch>
            <a:fillRect/>
          </a:stretch>
        </p:blipFill>
        <p:spPr bwMode="auto">
          <a:xfrm>
            <a:off x="3682175" y="2708745"/>
            <a:ext cx="248049" cy="248049"/>
          </a:xfrm>
          <a:prstGeom prst="rect">
            <a:avLst/>
          </a:prstGeom>
          <a:noFill/>
          <a:extLst>
            <a:ext uri="{909E8E84-426E-40DD-AFC4-6F175D3DCCD1}">
              <a14:hiddenFill xmlns:a14="http://schemas.microsoft.com/office/drawing/2010/main">
                <a:solidFill>
                  <a:srgbClr val="FFFFFF"/>
                </a:solidFill>
              </a14:hiddenFill>
            </a:ext>
          </a:extLst>
        </p:spPr>
      </p:pic>
      <p:sp>
        <p:nvSpPr>
          <p:cNvPr id="112" name="正方形/長方形 111"/>
          <p:cNvSpPr/>
          <p:nvPr/>
        </p:nvSpPr>
        <p:spPr>
          <a:xfrm>
            <a:off x="1846029" y="5358405"/>
            <a:ext cx="2339103" cy="307777"/>
          </a:xfrm>
          <a:prstGeom prst="rect">
            <a:avLst/>
          </a:prstGeom>
        </p:spPr>
        <p:txBody>
          <a:bodyPr wrap="none">
            <a:spAutoFit/>
          </a:bodyPr>
          <a:lstStyle/>
          <a:p>
            <a:pPr lvl="0" algn="ctr"/>
            <a:r>
              <a:rPr lang="ja-JP" altLang="en-US" sz="1400" b="1" dirty="0"/>
              <a:t>この街が活性化するには？</a:t>
            </a:r>
          </a:p>
        </p:txBody>
      </p:sp>
      <p:grpSp>
        <p:nvGrpSpPr>
          <p:cNvPr id="123" name="グループ化 122"/>
          <p:cNvGrpSpPr/>
          <p:nvPr/>
        </p:nvGrpSpPr>
        <p:grpSpPr>
          <a:xfrm>
            <a:off x="1684676" y="4942466"/>
            <a:ext cx="519178" cy="469067"/>
            <a:chOff x="3021932" y="2548979"/>
            <a:chExt cx="519178" cy="469067"/>
          </a:xfrm>
        </p:grpSpPr>
        <p:sp>
          <p:nvSpPr>
            <p:cNvPr id="124" name="楕円 123"/>
            <p:cNvSpPr/>
            <p:nvPr/>
          </p:nvSpPr>
          <p:spPr>
            <a:xfrm>
              <a:off x="3050549" y="2548979"/>
              <a:ext cx="413635" cy="413635"/>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5" name="正方形/長方形 124"/>
            <p:cNvSpPr/>
            <p:nvPr/>
          </p:nvSpPr>
          <p:spPr>
            <a:xfrm>
              <a:off x="3021932" y="2556381"/>
              <a:ext cx="478228" cy="461665"/>
            </a:xfrm>
            <a:prstGeom prst="rect">
              <a:avLst/>
            </a:prstGeom>
          </p:spPr>
          <p:txBody>
            <a:bodyPr wrap="square">
              <a:spAutoFit/>
            </a:bodyPr>
            <a:lstStyle/>
            <a:p>
              <a:pPr lvl="0" algn="ctr"/>
              <a:r>
                <a:rPr lang="ja-JP" altLang="en-US" sz="2400" b="1" dirty="0">
                  <a:latin typeface="メイリオ" panose="020B0604030504040204" pitchFamily="50" charset="-128"/>
                  <a:ea typeface="メイリオ" panose="020B0604030504040204" pitchFamily="50" charset="-128"/>
                </a:rPr>
                <a:t>？</a:t>
              </a:r>
            </a:p>
          </p:txBody>
        </p:sp>
        <p:sp>
          <p:nvSpPr>
            <p:cNvPr id="126" name="二等辺三角形 125"/>
            <p:cNvSpPr/>
            <p:nvPr/>
          </p:nvSpPr>
          <p:spPr>
            <a:xfrm rot="17703309" flipH="1" flipV="1">
              <a:off x="3396572" y="2836970"/>
              <a:ext cx="99636" cy="189440"/>
            </a:xfrm>
            <a:prstGeom prst="triangl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113" name="正方形/長方形 112"/>
          <p:cNvSpPr/>
          <p:nvPr/>
        </p:nvSpPr>
        <p:spPr>
          <a:xfrm>
            <a:off x="2049493" y="6274650"/>
            <a:ext cx="1980029" cy="307777"/>
          </a:xfrm>
          <a:prstGeom prst="rect">
            <a:avLst/>
          </a:prstGeom>
        </p:spPr>
        <p:txBody>
          <a:bodyPr wrap="none">
            <a:spAutoFit/>
          </a:bodyPr>
          <a:lstStyle/>
          <a:p>
            <a:pPr algn="ctr"/>
            <a:r>
              <a:rPr lang="ja-JP" altLang="en-US" sz="1400" b="1" dirty="0"/>
              <a:t>街の良さを引き上げる</a:t>
            </a:r>
          </a:p>
        </p:txBody>
      </p:sp>
      <p:grpSp>
        <p:nvGrpSpPr>
          <p:cNvPr id="130" name="グループ化 129"/>
          <p:cNvGrpSpPr/>
          <p:nvPr/>
        </p:nvGrpSpPr>
        <p:grpSpPr>
          <a:xfrm>
            <a:off x="1652057" y="5892492"/>
            <a:ext cx="519178" cy="469067"/>
            <a:chOff x="3021932" y="2548979"/>
            <a:chExt cx="519178" cy="469067"/>
          </a:xfrm>
        </p:grpSpPr>
        <p:sp>
          <p:nvSpPr>
            <p:cNvPr id="132" name="楕円 131"/>
            <p:cNvSpPr/>
            <p:nvPr/>
          </p:nvSpPr>
          <p:spPr>
            <a:xfrm>
              <a:off x="3050549" y="2548979"/>
              <a:ext cx="413635" cy="413635"/>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3" name="正方形/長方形 132"/>
            <p:cNvSpPr/>
            <p:nvPr/>
          </p:nvSpPr>
          <p:spPr>
            <a:xfrm>
              <a:off x="3021932" y="2556381"/>
              <a:ext cx="478228" cy="461665"/>
            </a:xfrm>
            <a:prstGeom prst="rect">
              <a:avLst/>
            </a:prstGeom>
          </p:spPr>
          <p:txBody>
            <a:bodyPr wrap="square">
              <a:spAutoFit/>
            </a:bodyPr>
            <a:lstStyle/>
            <a:p>
              <a:pPr lvl="0" algn="ctr"/>
              <a:r>
                <a:rPr lang="ja-JP" altLang="en-US" sz="2400" b="1" dirty="0">
                  <a:solidFill>
                    <a:srgbClr val="FF0000"/>
                  </a:solidFill>
                  <a:latin typeface="メイリオ" panose="020B0604030504040204" pitchFamily="50" charset="-128"/>
                  <a:ea typeface="メイリオ" panose="020B0604030504040204" pitchFamily="50" charset="-128"/>
                </a:rPr>
                <a:t>！</a:t>
              </a:r>
            </a:p>
          </p:txBody>
        </p:sp>
        <p:sp>
          <p:nvSpPr>
            <p:cNvPr id="134" name="二等辺三角形 133"/>
            <p:cNvSpPr/>
            <p:nvPr/>
          </p:nvSpPr>
          <p:spPr>
            <a:xfrm rot="17703309" flipH="1" flipV="1">
              <a:off x="3396572" y="2836970"/>
              <a:ext cx="99636" cy="189440"/>
            </a:xfrm>
            <a:prstGeom prst="triangl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135" name="矢印: 下 43">
            <a:extLst>
              <a:ext uri="{FF2B5EF4-FFF2-40B4-BE49-F238E27FC236}">
                <a16:creationId xmlns:a16="http://schemas.microsoft.com/office/drawing/2014/main" id="{4EB4A2E0-F88A-4B26-BED2-BBC30D1F7E66}"/>
              </a:ext>
            </a:extLst>
          </p:cNvPr>
          <p:cNvSpPr/>
          <p:nvPr/>
        </p:nvSpPr>
        <p:spPr>
          <a:xfrm>
            <a:off x="2697394" y="5791564"/>
            <a:ext cx="684224" cy="398394"/>
          </a:xfrm>
          <a:prstGeom prst="downArrow">
            <a:avLst>
              <a:gd name="adj1" fmla="val 50000"/>
              <a:gd name="adj2" fmla="val 59769"/>
            </a:avLst>
          </a:prstGeom>
          <a:solidFill>
            <a:srgbClr val="FF0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a:p>
        </p:txBody>
      </p:sp>
      <p:sp>
        <p:nvSpPr>
          <p:cNvPr id="138" name="正方形/長方形 137"/>
          <p:cNvSpPr/>
          <p:nvPr/>
        </p:nvSpPr>
        <p:spPr>
          <a:xfrm>
            <a:off x="1845495" y="1147893"/>
            <a:ext cx="45719" cy="3600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1" name="テキスト ボックス 80">
            <a:extLst>
              <a:ext uri="{FF2B5EF4-FFF2-40B4-BE49-F238E27FC236}">
                <a16:creationId xmlns:a16="http://schemas.microsoft.com/office/drawing/2014/main" id="{ADD4677B-E75A-4B20-BC25-FABCE60286E5}"/>
              </a:ext>
            </a:extLst>
          </p:cNvPr>
          <p:cNvSpPr txBox="1"/>
          <p:nvPr/>
        </p:nvSpPr>
        <p:spPr>
          <a:xfrm>
            <a:off x="1449092" y="61994"/>
            <a:ext cx="5032147" cy="369332"/>
          </a:xfrm>
          <a:prstGeom prst="rect">
            <a:avLst/>
          </a:prstGeom>
          <a:noFill/>
        </p:spPr>
        <p:txBody>
          <a:bodyPr wrap="none" rtlCol="0">
            <a:spAutoFit/>
          </a:bodyPr>
          <a:lstStyle/>
          <a:p>
            <a:r>
              <a:rPr kumimoji="1" lang="ja-JP" altLang="en-US" dirty="0">
                <a:solidFill>
                  <a:schemeClr val="bg1"/>
                </a:solidFill>
              </a:rPr>
              <a:t>コンサルティング（</a:t>
            </a:r>
            <a:r>
              <a:rPr kumimoji="1" lang="en-US" altLang="ja-JP" dirty="0">
                <a:solidFill>
                  <a:schemeClr val="bg1"/>
                </a:solidFill>
              </a:rPr>
              <a:t>OSPF</a:t>
            </a:r>
            <a:r>
              <a:rPr kumimoji="1" lang="ja-JP" altLang="en-US" dirty="0">
                <a:solidFill>
                  <a:schemeClr val="bg1"/>
                </a:solidFill>
              </a:rPr>
              <a:t>での江川の説明利用）</a:t>
            </a:r>
          </a:p>
        </p:txBody>
      </p:sp>
    </p:spTree>
    <p:extLst>
      <p:ext uri="{BB962C8B-B14F-4D97-AF65-F5344CB8AC3E}">
        <p14:creationId xmlns:p14="http://schemas.microsoft.com/office/powerpoint/2010/main" val="3265357785"/>
      </p:ext>
    </p:extLst>
  </p:cSld>
  <p:clrMapOvr>
    <a:masterClrMapping/>
  </p:clrMapOvr>
</p:sld>
</file>

<file path=ppt/theme/theme1.xml><?xml version="1.0" encoding="utf-8"?>
<a:theme xmlns:a="http://schemas.openxmlformats.org/drawingml/2006/main" name="デザインの設定">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デザインの設定">
  <a:themeElements>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デザインの設定">
  <a:themeElements>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ユーザー定義 1">
      <a:majorFont>
        <a:latin typeface="BIZ UDゴシック"/>
        <a:ea typeface="BIZ UDゴシック"/>
        <a:cs typeface=""/>
      </a:majorFont>
      <a:minorFont>
        <a:latin typeface="BIZ UDゴシック"/>
        <a:ea typeface="BIZ UDゴシック"/>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ln w="28575">
          <a:solidFill>
            <a:srgbClr val="942825"/>
          </a:solidFill>
          <a:tailEnd type="triangle"/>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デザインの設定">
  <a:themeElements>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ユーザー定義 2">
      <a:majorFont>
        <a:latin typeface="BIZ UDゴシック"/>
        <a:ea typeface="BIZ UDゴシック"/>
        <a:cs typeface=""/>
      </a:majorFont>
      <a:minorFont>
        <a:latin typeface="BIZ UDゴシック"/>
        <a:ea typeface="BIZ UDゴシック"/>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3803</Words>
  <Application>Microsoft Office PowerPoint</Application>
  <PresentationFormat>ワイド画面</PresentationFormat>
  <Paragraphs>652</Paragraphs>
  <Slides>31</Slides>
  <Notes>1</Notes>
  <HiddenSlides>0</HiddenSlides>
  <MMClips>0</MMClips>
  <ScaleCrop>false</ScaleCrop>
  <HeadingPairs>
    <vt:vector size="4" baseType="variant">
      <vt:variant>
        <vt:lpstr>テーマ</vt:lpstr>
      </vt:variant>
      <vt:variant>
        <vt:i4>4</vt:i4>
      </vt:variant>
      <vt:variant>
        <vt:lpstr>スライド タイトル</vt:lpstr>
      </vt:variant>
      <vt:variant>
        <vt:i4>31</vt:i4>
      </vt:variant>
    </vt:vector>
  </HeadingPairs>
  <TitlesOfParts>
    <vt:vector size="35" baseType="lpstr">
      <vt:lpstr>デザインの設定</vt:lpstr>
      <vt:lpstr>1_デザインの設定</vt:lpstr>
      <vt:lpstr>2_デザインの設定</vt:lpstr>
      <vt:lpstr>3_デザインの設定</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
  <cp:lastModifiedBy/>
  <cp:revision>405</cp:revision>
  <dcterms:created xsi:type="dcterms:W3CDTF">2020-10-01T23:40:24Z</dcterms:created>
  <dcterms:modified xsi:type="dcterms:W3CDTF">2021-12-10T00:15:14Z</dcterms:modified>
</cp:coreProperties>
</file>